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95"/>
  </p:notesMasterIdLst>
  <p:sldIdLst>
    <p:sldId id="256" r:id="rId2"/>
    <p:sldId id="258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64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327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91" r:id="rId30"/>
    <p:sldId id="330" r:id="rId31"/>
    <p:sldId id="331" r:id="rId32"/>
    <p:sldId id="332" r:id="rId33"/>
    <p:sldId id="333" r:id="rId34"/>
    <p:sldId id="329" r:id="rId35"/>
    <p:sldId id="334" r:id="rId36"/>
    <p:sldId id="335" r:id="rId37"/>
    <p:sldId id="336" r:id="rId38"/>
    <p:sldId id="328" r:id="rId39"/>
    <p:sldId id="337" r:id="rId40"/>
    <p:sldId id="292" r:id="rId41"/>
    <p:sldId id="293" r:id="rId42"/>
    <p:sldId id="294" r:id="rId43"/>
    <p:sldId id="296" r:id="rId44"/>
    <p:sldId id="297" r:id="rId45"/>
    <p:sldId id="338" r:id="rId46"/>
    <p:sldId id="339" r:id="rId47"/>
    <p:sldId id="340" r:id="rId48"/>
    <p:sldId id="341" r:id="rId49"/>
    <p:sldId id="342" r:id="rId50"/>
    <p:sldId id="343" r:id="rId51"/>
    <p:sldId id="344" r:id="rId52"/>
    <p:sldId id="347" r:id="rId53"/>
    <p:sldId id="345" r:id="rId54"/>
    <p:sldId id="348" r:id="rId55"/>
    <p:sldId id="305" r:id="rId56"/>
    <p:sldId id="350" r:id="rId57"/>
    <p:sldId id="351" r:id="rId58"/>
    <p:sldId id="349" r:id="rId59"/>
    <p:sldId id="298" r:id="rId60"/>
    <p:sldId id="306" r:id="rId61"/>
    <p:sldId id="352" r:id="rId62"/>
    <p:sldId id="353" r:id="rId63"/>
    <p:sldId id="354" r:id="rId64"/>
    <p:sldId id="355" r:id="rId65"/>
    <p:sldId id="356" r:id="rId66"/>
    <p:sldId id="310" r:id="rId67"/>
    <p:sldId id="313" r:id="rId68"/>
    <p:sldId id="314" r:id="rId69"/>
    <p:sldId id="315" r:id="rId70"/>
    <p:sldId id="316" r:id="rId71"/>
    <p:sldId id="317" r:id="rId72"/>
    <p:sldId id="318" r:id="rId73"/>
    <p:sldId id="319" r:id="rId74"/>
    <p:sldId id="321" r:id="rId75"/>
    <p:sldId id="322" r:id="rId76"/>
    <p:sldId id="323" r:id="rId77"/>
    <p:sldId id="320" r:id="rId78"/>
    <p:sldId id="324" r:id="rId79"/>
    <p:sldId id="289" r:id="rId80"/>
    <p:sldId id="290" r:id="rId81"/>
    <p:sldId id="302" r:id="rId82"/>
    <p:sldId id="303" r:id="rId83"/>
    <p:sldId id="308" r:id="rId84"/>
    <p:sldId id="311" r:id="rId85"/>
    <p:sldId id="312" r:id="rId86"/>
    <p:sldId id="325" r:id="rId87"/>
    <p:sldId id="326" r:id="rId88"/>
    <p:sldId id="257" r:id="rId89"/>
    <p:sldId id="259" r:id="rId90"/>
    <p:sldId id="260" r:id="rId91"/>
    <p:sldId id="261" r:id="rId92"/>
    <p:sldId id="262" r:id="rId93"/>
    <p:sldId id="263" r:id="rId9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7BD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77818" autoAdjust="0"/>
  </p:normalViewPr>
  <p:slideViewPr>
    <p:cSldViewPr snapToGrid="0">
      <p:cViewPr varScale="1">
        <p:scale>
          <a:sx n="92" d="100"/>
          <a:sy n="92" d="100"/>
        </p:scale>
        <p:origin x="131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7A98C0-BA07-48FB-BC77-8A94401376C7}" type="datetimeFigureOut">
              <a:rPr lang="pt-BR" smtClean="0"/>
              <a:t>09/12/2021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18352E-CEE2-4C0B-BCDD-CE707A280E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9588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expressjs.com/resources/middleware/body-parser.html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github.com/expressjs/body-parser#bodyparserurlencodedoptions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8352E-CEE2-4C0B-BCDD-CE707A280E1B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43801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Obs1.: </a:t>
            </a:r>
            <a:r>
              <a:rPr lang="pt-BR" dirty="0" smtClean="0"/>
              <a:t>vamos adicionar ao ‘</a:t>
            </a:r>
            <a:r>
              <a:rPr lang="pt-BR" dirty="0" err="1" smtClean="0"/>
              <a:t>dev</a:t>
            </a:r>
            <a:r>
              <a:rPr lang="pt-BR" dirty="0" smtClean="0"/>
              <a:t>’ porque quando for</a:t>
            </a:r>
            <a:r>
              <a:rPr lang="pt-BR" baseline="0" dirty="0" smtClean="0"/>
              <a:t> subir nossa aplicação no servidor ele rode normalmente com o start.</a:t>
            </a:r>
          </a:p>
          <a:p>
            <a:r>
              <a:rPr lang="pt-BR" baseline="0" dirty="0" smtClean="0"/>
              <a:t>NÃO SE ESQUEÇA DA </a:t>
            </a:r>
            <a:r>
              <a:rPr lang="pt-BR" baseline="0" dirty="0" smtClean="0"/>
              <a:t>VÍRGULA</a:t>
            </a:r>
          </a:p>
          <a:p>
            <a:r>
              <a:rPr lang="pt-BR" baseline="0" dirty="0" smtClean="0"/>
              <a:t>Obs2: o “</a:t>
            </a:r>
            <a:r>
              <a:rPr lang="pt-BR" baseline="0" dirty="0" err="1" smtClean="0"/>
              <a:t>dev</a:t>
            </a:r>
            <a:r>
              <a:rPr lang="pt-BR" baseline="0" dirty="0" smtClean="0"/>
              <a:t>” utilizamos apenas no ambiente de desenvolvimento, o “</a:t>
            </a:r>
            <a:r>
              <a:rPr lang="pt-BR" baseline="0" dirty="0" err="1" smtClean="0"/>
              <a:t>test</a:t>
            </a:r>
            <a:r>
              <a:rPr lang="pt-BR" baseline="0" dirty="0" smtClean="0"/>
              <a:t>” apenas em ambiente de teste e o “start” seria o ambiente de produção.</a:t>
            </a:r>
            <a:endParaRPr lang="pt-BR" baseline="0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8352E-CEE2-4C0B-BCDD-CE707A280E1B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8236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Agora não iremos precisar parar</a:t>
            </a:r>
            <a:r>
              <a:rPr lang="pt-BR" baseline="0" dirty="0" smtClean="0"/>
              <a:t> e rodar novamente o nosso server porque o </a:t>
            </a:r>
            <a:r>
              <a:rPr lang="pt-BR" baseline="0" dirty="0" err="1" smtClean="0"/>
              <a:t>nodemon</a:t>
            </a:r>
            <a:r>
              <a:rPr lang="pt-BR" baseline="0" dirty="0" smtClean="0"/>
              <a:t> fará isso por nós.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8352E-CEE2-4C0B-BCDD-CE707A280E1B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15418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operação </a:t>
            </a:r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CREATE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é executada apenas pelo navegador se uma solicitação </a:t>
            </a:r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POST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for enviada ao servidor. Essa solicitação POST pode ser acionada com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JavaScript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 por meio de um elemento </a:t>
            </a:r>
            <a:r>
              <a:rPr lang="pt-BR" dirty="0" smtClean="0"/>
              <a:t>&lt;</a:t>
            </a:r>
            <a:r>
              <a:rPr lang="pt-BR" dirty="0" err="1" smtClean="0"/>
              <a:t>form</a:t>
            </a:r>
            <a:r>
              <a:rPr lang="pt-BR" dirty="0" smtClean="0"/>
              <a:t>&gt;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atributo </a:t>
            </a:r>
            <a:r>
              <a:rPr lang="pt-BR" dirty="0" err="1" smtClean="0"/>
              <a:t>action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informa ao navegador para onde redirecionar nosso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Express. Nesse caso estamos sendo direcionados para </a:t>
            </a:r>
            <a:r>
              <a:rPr lang="pt-BR" dirty="0" smtClean="0"/>
              <a:t>/show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. O atributo </a:t>
            </a:r>
            <a:r>
              <a:rPr lang="pt-BR" dirty="0" err="1" smtClean="0"/>
              <a:t>method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informa ao navegador qual solicitação enviar, nesse caso é uma solicitação do tipo POST.</a:t>
            </a:r>
          </a:p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Referência:</a:t>
            </a:r>
          </a:p>
          <a:p>
            <a:r>
              <a:rPr lang="pt-BR" dirty="0" smtClean="0"/>
              <a:t>https://medium.com/baixada-nerd/criando-um-crud-completo-com-nodejs-express-e-mongodb-parte-2-3-220a127d586f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8352E-CEE2-4C0B-BCDD-CE707A280E1B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0310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Observe no terminal o que o </a:t>
            </a:r>
            <a:r>
              <a:rPr lang="pt-BR" dirty="0" err="1" smtClean="0"/>
              <a:t>nodemon</a:t>
            </a:r>
            <a:r>
              <a:rPr lang="pt-BR" baseline="0" dirty="0" smtClean="0"/>
              <a:t> já fez quando você estava alterando o seu código.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8352E-CEE2-4C0B-BCDD-CE707A280E1B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7926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 nosso post está funcionando.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8352E-CEE2-4C0B-BCDD-CE707A280E1B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45215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 é uma função de middleware integrada no Express. Ele analisa as solicitações de entrada com cargas úteis codificadas por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é baseado no </a:t>
            </a:r>
            <a:r>
              <a:rPr lang="pt-B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body-parser</a:t>
            </a:r>
            <a:r>
              <a:rPr lang="pt-B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Retorna o middleware que analisa apenas corpos codificados por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 apenas olha para as solicitações em que o 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Content-Type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cabeçalho corresponde à 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opção. Este analisador aceita apenas a codificação UTF-8 do corpo e oferece suporte à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automatic inflation of </a:t>
            </a:r>
            <a:r>
              <a:rPr lang="en-US" dirty="0" err="1" smtClean="0"/>
              <a:t>gzip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and </a:t>
            </a:r>
            <a:r>
              <a:rPr lang="en-US" dirty="0" smtClean="0"/>
              <a:t>deflate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encodings.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 novo objeto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contendo os dados analisados ​​é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populado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 objeto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após o middleware (ou seja 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req.body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ou um objeto vazio ( {}) se não houver corpo para analisar, o 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Content-Type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não foi correspondido ou ocorreu um erro. Este objeto conterá pares de valores-chave, onde o valor pode ser uma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string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 matriz (quando 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extended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é false) ou qualquer tipo (quando 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extended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é 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true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https://expressjs.com/pt-br/api.html#express.urlencoded</a:t>
            </a:r>
            <a:b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pt-BR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https://github.com/expressjs/body-parser#bodyparserurlencodedoptions</a:t>
            </a:r>
            <a:endParaRPr lang="pt-BR" sz="1200" b="0" i="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pt-BR" sz="1200" b="0" i="0" u="sng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Express nos permite adicionar middleware como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body-parser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ao nosso aplicativo com o método </a:t>
            </a:r>
            <a:r>
              <a:rPr lang="pt-BR" dirty="0" smtClean="0"/>
              <a:t>use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Você ouvirá muito o termo </a:t>
            </a:r>
            <a:r>
              <a:rPr lang="pt-B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middleware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ao lidar com o Express, eles são basicamente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alteram o objeto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 response antes de serem manipulados pelo nosso aplicativo. 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método </a:t>
            </a:r>
            <a:r>
              <a:rPr lang="pt-BR" dirty="0" err="1" smtClean="0"/>
              <a:t>urlencoded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dentro de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body-parser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diz ao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body-parser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extrair dados do elemento </a:t>
            </a:r>
            <a:r>
              <a:rPr lang="pt-BR" dirty="0" smtClean="0"/>
              <a:t>&lt;</a:t>
            </a:r>
            <a:r>
              <a:rPr lang="pt-BR" dirty="0" err="1" smtClean="0"/>
              <a:t>form</a:t>
            </a:r>
            <a:r>
              <a:rPr lang="pt-BR" dirty="0" smtClean="0"/>
              <a:t>&gt;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 adicioná-los à propriedade </a:t>
            </a:r>
            <a:r>
              <a:rPr lang="pt-BR" dirty="0" err="1" smtClean="0"/>
              <a:t>body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no objeto </a:t>
            </a:r>
            <a:r>
              <a:rPr lang="pt-BR" dirty="0" err="1" smtClean="0"/>
              <a:t>request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Faça o teste, dê um </a:t>
            </a:r>
            <a:r>
              <a:rPr lang="pt-BR" dirty="0" err="1" smtClean="0"/>
              <a:t>console.log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preencha o formulário, você deverá ver tudo no campo de formulário dentro do objeto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Obs.: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</a:t>
            </a:r>
            <a:r>
              <a:rPr lang="pt-BR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body-parser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foi substituído pelo express.</a:t>
            </a:r>
            <a:endParaRPr lang="pt-BR" dirty="0" smtClean="0"/>
          </a:p>
          <a:p>
            <a:pPr fontAlgn="base"/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8352E-CEE2-4C0B-BCDD-CE707A280E1B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41988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Express nos permite adicionar middleware como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body-parser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ao nosso aplicativo com o método </a:t>
            </a:r>
            <a:r>
              <a:rPr lang="pt-BR" dirty="0" smtClean="0"/>
              <a:t>use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Você ouvirá muito o termo </a:t>
            </a:r>
            <a:r>
              <a:rPr lang="pt-BR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middleware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ao lidar com o Express, eles são basicamente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plugins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alteram o objeto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request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 response antes de serem manipulados pelo nosso aplicativo. 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método </a:t>
            </a:r>
            <a:r>
              <a:rPr lang="pt-BR" dirty="0" err="1" smtClean="0"/>
              <a:t>urlencoded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dentro de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body-parser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diz ao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body-parser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para extrair dados do elemento </a:t>
            </a:r>
            <a:r>
              <a:rPr lang="pt-BR" dirty="0" smtClean="0"/>
              <a:t>&lt;</a:t>
            </a:r>
            <a:r>
              <a:rPr lang="pt-BR" dirty="0" err="1" smtClean="0"/>
              <a:t>form</a:t>
            </a:r>
            <a:r>
              <a:rPr lang="pt-BR" dirty="0" smtClean="0"/>
              <a:t>&gt;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 adicioná-los à propriedade </a:t>
            </a:r>
            <a:r>
              <a:rPr lang="pt-BR" dirty="0" err="1" smtClean="0"/>
              <a:t>body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no objeto </a:t>
            </a:r>
            <a:r>
              <a:rPr lang="pt-BR" dirty="0" err="1" smtClean="0"/>
              <a:t>request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Faça o teste, dê um </a:t>
            </a:r>
            <a:r>
              <a:rPr lang="pt-BR" dirty="0" err="1" smtClean="0"/>
              <a:t>console.log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preencha o formulário, você deverá ver tudo no campo de formulário dentro do objeto: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8352E-CEE2-4C0B-BCDD-CE707A280E1B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9593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 </a:t>
            </a:r>
            <a:r>
              <a:rPr lang="pt-BR" dirty="0" err="1" smtClean="0"/>
              <a:t>name</a:t>
            </a:r>
            <a:r>
              <a:rPr lang="pt-BR" dirty="0" smtClean="0"/>
              <a:t> e o </a:t>
            </a:r>
            <a:r>
              <a:rPr lang="pt-BR" dirty="0" err="1" smtClean="0"/>
              <a:t>username</a:t>
            </a:r>
            <a:r>
              <a:rPr lang="pt-BR" baseline="0" dirty="0" smtClean="0"/>
              <a:t> estão vindo da </a:t>
            </a:r>
            <a:r>
              <a:rPr lang="pt-BR" baseline="0" dirty="0" err="1" smtClean="0"/>
              <a:t>tag</a:t>
            </a:r>
            <a:r>
              <a:rPr lang="pt-BR" baseline="0" dirty="0" smtClean="0"/>
              <a:t> &lt;input&gt; que está dentro da </a:t>
            </a:r>
            <a:r>
              <a:rPr lang="pt-BR" baseline="0" dirty="0" err="1" smtClean="0"/>
              <a:t>tag</a:t>
            </a:r>
            <a:r>
              <a:rPr lang="pt-BR" baseline="0" dirty="0" smtClean="0"/>
              <a:t> &lt;</a:t>
            </a:r>
            <a:r>
              <a:rPr lang="pt-BR" baseline="0" dirty="0" err="1" smtClean="0"/>
              <a:t>form</a:t>
            </a:r>
            <a:r>
              <a:rPr lang="pt-BR" baseline="0" dirty="0" smtClean="0"/>
              <a:t>&gt;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8352E-CEE2-4C0B-BCDD-CE707A280E1B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041714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Uma vez instalado, podemos nos conectar ao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MongoDB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através do método de conexão do </a:t>
            </a:r>
            <a:r>
              <a:rPr lang="pt-BR" dirty="0" err="1" smtClean="0"/>
              <a:t>Mongo.Client</a:t>
            </a:r>
            <a:endParaRPr lang="pt-BR" dirty="0" smtClean="0"/>
          </a:p>
          <a:p>
            <a:r>
              <a:rPr lang="pt-BR" dirty="0" smtClean="0"/>
              <a:t>https://www.mongodb.com/pt-br/cloud/atlas/signup </a:t>
            </a:r>
          </a:p>
          <a:p>
            <a:endParaRPr lang="pt-BR" dirty="0" smtClean="0"/>
          </a:p>
          <a:p>
            <a:r>
              <a:rPr lang="pt-BR" dirty="0" smtClean="0"/>
              <a:t>https://docs.mongodb.com/drivers/node/current/</a:t>
            </a:r>
          </a:p>
          <a:p>
            <a:endParaRPr lang="pt-BR" dirty="0" smtClean="0"/>
          </a:p>
          <a:p>
            <a:r>
              <a:rPr lang="pt-BR" dirty="0" smtClean="0"/>
              <a:t>https://docs.mongodb.com/drivers/node/current/fundamentals/crud/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8352E-CEE2-4C0B-BCDD-CE707A280E1B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26924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https://www.mongodb.com/try/download/community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8352E-CEE2-4C0B-BCDD-CE707A280E1B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2679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 </a:t>
            </a:r>
            <a:r>
              <a:rPr lang="pt-BR" dirty="0" err="1" smtClean="0"/>
              <a:t>npm</a:t>
            </a:r>
            <a:r>
              <a:rPr lang="pt-BR" dirty="0" smtClean="0"/>
              <a:t> </a:t>
            </a:r>
            <a:r>
              <a:rPr lang="pt-BR" dirty="0" err="1" smtClean="0"/>
              <a:t>install</a:t>
            </a:r>
            <a:r>
              <a:rPr lang="pt-BR" dirty="0" smtClean="0"/>
              <a:t> </a:t>
            </a:r>
            <a:r>
              <a:rPr lang="pt-BR" dirty="0" err="1" smtClean="0"/>
              <a:t>express</a:t>
            </a:r>
            <a:r>
              <a:rPr lang="pt-BR" dirty="0" smtClean="0"/>
              <a:t> criou</a:t>
            </a:r>
            <a:r>
              <a:rPr lang="pt-BR" baseline="0" dirty="0" smtClean="0"/>
              <a:t> o </a:t>
            </a:r>
            <a:r>
              <a:rPr lang="pt-BR" baseline="0" dirty="0" err="1" smtClean="0"/>
              <a:t>package-lock.json</a:t>
            </a:r>
            <a:r>
              <a:rPr lang="pt-BR" baseline="0" dirty="0" smtClean="0"/>
              <a:t> e adicionou o </a:t>
            </a:r>
            <a:r>
              <a:rPr lang="pt-BR" baseline="0" dirty="0" err="1" smtClean="0"/>
              <a:t>node_modules</a:t>
            </a:r>
            <a:r>
              <a:rPr lang="pt-BR" baseline="0" dirty="0" smtClean="0"/>
              <a:t> ao projeto que nos permite rodar o nosso server.js e ser interpretado e exibido no nosso console.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8352E-CEE2-4C0B-BCDD-CE707A280E1B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95328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https://www.mongodb.com/try/download/community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8352E-CEE2-4C0B-BCDD-CE707A280E1B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57222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https://www.mongodb.com/try/download/community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8352E-CEE2-4C0B-BCDD-CE707A280E1B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9485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https://www.mongodb.com/try/download/community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8352E-CEE2-4C0B-BCDD-CE707A280E1B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40309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 </a:t>
            </a:r>
            <a:r>
              <a:rPr lang="pt-BR" dirty="0" err="1" smtClean="0"/>
              <a:t>MongoDB</a:t>
            </a:r>
            <a:r>
              <a:rPr lang="pt-BR" baseline="0" dirty="0" smtClean="0"/>
              <a:t> </a:t>
            </a:r>
            <a:r>
              <a:rPr lang="pt-BR" baseline="0" dirty="0" err="1" smtClean="0"/>
              <a:t>Compass</a:t>
            </a:r>
            <a:r>
              <a:rPr lang="pt-BR" baseline="0" dirty="0" smtClean="0"/>
              <a:t> serve para administrar e visualizar o nosso banco de dados do </a:t>
            </a:r>
            <a:r>
              <a:rPr lang="pt-BR" baseline="0" dirty="0" err="1" smtClean="0"/>
              <a:t>MongoDB</a:t>
            </a:r>
            <a:r>
              <a:rPr lang="pt-BR" baseline="0" dirty="0" smtClean="0"/>
              <a:t>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8352E-CEE2-4C0B-BCDD-CE707A280E1B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201758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Vai abrir um</a:t>
            </a:r>
            <a:r>
              <a:rPr lang="pt-BR" baseline="0" dirty="0" smtClean="0"/>
              <a:t> executável e em seguida irá ser fechado. Você poderá confirmar por meio do gerenciador de tarefas que o serviço do </a:t>
            </a:r>
            <a:r>
              <a:rPr lang="pt-BR" baseline="0" dirty="0" err="1" smtClean="0"/>
              <a:t>mongodb</a:t>
            </a:r>
            <a:r>
              <a:rPr lang="pt-BR" baseline="0" dirty="0" smtClean="0"/>
              <a:t> está sendo executado.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8352E-CEE2-4C0B-BCDD-CE707A280E1B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19832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8352E-CEE2-4C0B-BCDD-CE707A280E1B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26383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8352E-CEE2-4C0B-BCDD-CE707A280E1B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67478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</a:t>
            </a:r>
            <a:r>
              <a:rPr lang="pt-BR" baseline="0" dirty="0" smtClean="0"/>
              <a:t> nossa máquina tem o endereço </a:t>
            </a:r>
            <a:r>
              <a:rPr lang="pt-BR" baseline="0" dirty="0" err="1" smtClean="0"/>
              <a:t>localhost</a:t>
            </a:r>
            <a:r>
              <a:rPr lang="pt-BR" baseline="0" dirty="0" smtClean="0"/>
              <a:t> e a porta utilizada é a 27017. </a:t>
            </a:r>
          </a:p>
          <a:p>
            <a:r>
              <a:rPr lang="pt-BR" baseline="0" dirty="0" smtClean="0"/>
              <a:t>Anote para adicionar à conexão do seu banco no seu código no VS </a:t>
            </a:r>
            <a:r>
              <a:rPr lang="pt-BR" baseline="0" dirty="0" err="1" smtClean="0"/>
              <a:t>Code</a:t>
            </a:r>
            <a:r>
              <a:rPr lang="pt-BR" baseline="0" dirty="0" smtClean="0"/>
              <a:t>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8352E-CEE2-4C0B-BCDD-CE707A280E1B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78880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https://www.mongodb.com/cloud/atlas/lp/general/try?utm_source=compass&amp;utm_medium=product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8352E-CEE2-4C0B-BCDD-CE707A280E1B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44794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https://www.mongodb.com/cloud/atlas/register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8352E-CEE2-4C0B-BCDD-CE707A280E1B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9882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https://medium.com/baixada-nerd/criando-um-crud-completo-com-nodejs-express-e-mongodb-parte-1-3-6c8389d7147d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8352E-CEE2-4C0B-BCDD-CE707A280E1B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04620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8352E-CEE2-4C0B-BCDD-CE707A280E1B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07340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Não esqueça do </a:t>
            </a:r>
            <a:r>
              <a:rPr lang="pt-BR" dirty="0" err="1" smtClean="0"/>
              <a:t>login</a:t>
            </a:r>
            <a:r>
              <a:rPr lang="pt-BR" dirty="0" smtClean="0"/>
              <a:t> e senha porque iremos utilizar no nosso código no VS</a:t>
            </a:r>
            <a:r>
              <a:rPr lang="pt-BR" baseline="0" dirty="0" smtClean="0"/>
              <a:t> </a:t>
            </a:r>
            <a:r>
              <a:rPr lang="pt-BR" baseline="0" dirty="0" err="1" smtClean="0"/>
              <a:t>Code</a:t>
            </a:r>
            <a:r>
              <a:rPr lang="pt-BR" baseline="0" dirty="0" smtClean="0"/>
              <a:t>.</a:t>
            </a:r>
          </a:p>
          <a:p>
            <a:r>
              <a:rPr lang="pt-BR" baseline="0" dirty="0" smtClean="0"/>
              <a:t>Você poderá colocar outro </a:t>
            </a:r>
            <a:r>
              <a:rPr lang="pt-BR" baseline="0" dirty="0" err="1" smtClean="0"/>
              <a:t>login</a:t>
            </a:r>
            <a:r>
              <a:rPr lang="pt-BR" baseline="0" dirty="0" smtClean="0"/>
              <a:t> e senha, mas se lembre de adicionar ao seu código também.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8352E-CEE2-4C0B-BCDD-CE707A280E1B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71914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Adicione</a:t>
            </a:r>
            <a:r>
              <a:rPr lang="pt-BR" baseline="0" dirty="0" smtClean="0"/>
              <a:t> o IP </a:t>
            </a:r>
            <a:r>
              <a:rPr lang="pt-BR" baseline="0" dirty="0" err="1" smtClean="0"/>
              <a:t>Address</a:t>
            </a:r>
            <a:r>
              <a:rPr lang="pt-BR" baseline="0" dirty="0" smtClean="0"/>
              <a:t> para acessar em qualquer lugar: 0.0.0.0/0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8352E-CEE2-4C0B-BCDD-CE707A280E1B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77402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Adicione</a:t>
            </a:r>
            <a:r>
              <a:rPr lang="pt-BR" baseline="0" dirty="0" smtClean="0"/>
              <a:t> o IP </a:t>
            </a:r>
            <a:r>
              <a:rPr lang="pt-BR" baseline="0" dirty="0" err="1" smtClean="0"/>
              <a:t>Address</a:t>
            </a:r>
            <a:r>
              <a:rPr lang="pt-BR" baseline="0" dirty="0" smtClean="0"/>
              <a:t> para acessar em </a:t>
            </a:r>
            <a:r>
              <a:rPr lang="pt-BR" baseline="0" smtClean="0"/>
              <a:t>qualquer lugar: 0.0.0.0/0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8352E-CEE2-4C0B-BCDD-CE707A280E1B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337286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Adicione</a:t>
            </a:r>
            <a:r>
              <a:rPr lang="pt-BR" baseline="0" dirty="0" smtClean="0"/>
              <a:t> o IP </a:t>
            </a:r>
            <a:r>
              <a:rPr lang="pt-BR" baseline="0" dirty="0" err="1" smtClean="0"/>
              <a:t>Address</a:t>
            </a:r>
            <a:r>
              <a:rPr lang="pt-BR" baseline="0" dirty="0" smtClean="0"/>
              <a:t> para acessar em </a:t>
            </a:r>
            <a:r>
              <a:rPr lang="pt-BR" baseline="0" smtClean="0"/>
              <a:t>qualquer lugar: 0.0.0.0/0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8352E-CEE2-4C0B-BCDD-CE707A280E1B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68784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Adicione</a:t>
            </a:r>
            <a:r>
              <a:rPr lang="pt-BR" baseline="0" dirty="0" smtClean="0"/>
              <a:t> o IP </a:t>
            </a:r>
            <a:r>
              <a:rPr lang="pt-BR" baseline="0" dirty="0" err="1" smtClean="0"/>
              <a:t>Address</a:t>
            </a:r>
            <a:r>
              <a:rPr lang="pt-BR" baseline="0" dirty="0" smtClean="0"/>
              <a:t> para acessar em </a:t>
            </a:r>
            <a:r>
              <a:rPr lang="pt-BR" baseline="0" smtClean="0"/>
              <a:t>qualquer lugar: 0.0.0.0/0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8352E-CEE2-4C0B-BCDD-CE707A280E1B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59182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Para conectar</a:t>
            </a:r>
            <a:r>
              <a:rPr lang="pt-BR" baseline="0" dirty="0" smtClean="0"/>
              <a:t> ao </a:t>
            </a:r>
            <a:r>
              <a:rPr lang="pt-BR" baseline="0" dirty="0" err="1" smtClean="0"/>
              <a:t>MongoDB</a:t>
            </a:r>
            <a:r>
              <a:rPr lang="pt-BR" baseline="0" dirty="0" smtClean="0"/>
              <a:t> </a:t>
            </a:r>
            <a:r>
              <a:rPr lang="pt-BR" baseline="0" dirty="0" err="1" smtClean="0"/>
              <a:t>Compass</a:t>
            </a:r>
            <a:r>
              <a:rPr lang="pt-BR" baseline="0" dirty="0" smtClean="0"/>
              <a:t> precisamos selecionar essa opção.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8352E-CEE2-4C0B-BCDD-CE707A280E1B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69378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Para conectar</a:t>
            </a:r>
            <a:r>
              <a:rPr lang="pt-BR" baseline="0" dirty="0" smtClean="0"/>
              <a:t> ao </a:t>
            </a:r>
            <a:r>
              <a:rPr lang="pt-BR" baseline="0" dirty="0" err="1" smtClean="0"/>
              <a:t>MongoDB</a:t>
            </a:r>
            <a:r>
              <a:rPr lang="pt-BR" baseline="0" dirty="0" smtClean="0"/>
              <a:t> </a:t>
            </a:r>
            <a:r>
              <a:rPr lang="pt-BR" baseline="0" dirty="0" err="1" smtClean="0"/>
              <a:t>Compass</a:t>
            </a:r>
            <a:r>
              <a:rPr lang="pt-BR" baseline="0" dirty="0" smtClean="0"/>
              <a:t> precisamos selecionar </a:t>
            </a:r>
            <a:r>
              <a:rPr lang="pt-BR" baseline="0" smtClean="0"/>
              <a:t>essa opção.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8352E-CEE2-4C0B-BCDD-CE707A280E1B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4538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8352E-CEE2-4C0B-BCDD-CE707A280E1B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27540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Para criar outra</a:t>
            </a:r>
            <a:r>
              <a:rPr lang="pt-BR" baseline="0" dirty="0" smtClean="0"/>
              <a:t> </a:t>
            </a:r>
            <a:r>
              <a:rPr lang="pt-BR" baseline="0" dirty="0" err="1" smtClean="0"/>
              <a:t>database</a:t>
            </a:r>
            <a:r>
              <a:rPr lang="pt-BR" baseline="0" dirty="0" smtClean="0"/>
              <a:t> podemos alterar o “/</a:t>
            </a:r>
            <a:r>
              <a:rPr lang="pt-BR" baseline="0" dirty="0" err="1" smtClean="0"/>
              <a:t>test</a:t>
            </a:r>
            <a:r>
              <a:rPr lang="pt-BR" baseline="0" dirty="0" smtClean="0"/>
              <a:t>” para o nome que desejamos criar. Por exemplo: “</a:t>
            </a:r>
            <a:r>
              <a:rPr lang="pt-BR" baseline="0" dirty="0" err="1" smtClean="0"/>
              <a:t>mongodb+srv</a:t>
            </a:r>
            <a:r>
              <a:rPr lang="pt-BR" baseline="0" dirty="0" smtClean="0"/>
              <a:t>://dbUser:dbUser@cluster0.soi0v.mongodb.net/</a:t>
            </a:r>
            <a:r>
              <a:rPr lang="pt-BR" baseline="0" dirty="0" err="1" smtClean="0"/>
              <a:t>lojasDB</a:t>
            </a:r>
            <a:r>
              <a:rPr lang="pt-BR" baseline="0" dirty="0" smtClean="0"/>
              <a:t>”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8352E-CEE2-4C0B-BCDD-CE707A280E1B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58589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Obs.: A gente precisa parar o servidor e rodar ele novamente para que</a:t>
            </a:r>
            <a:r>
              <a:rPr lang="pt-BR" baseline="0" dirty="0" smtClean="0"/>
              <a:t> funcione o que acabamos de implementar. </a:t>
            </a:r>
          </a:p>
          <a:p>
            <a:r>
              <a:rPr lang="pt-BR" baseline="0" dirty="0" smtClean="0"/>
              <a:t>Para parar o servidor usamos o comando: CTRL + C</a:t>
            </a:r>
          </a:p>
          <a:p>
            <a:r>
              <a:rPr lang="pt-BR" baseline="0" dirty="0" smtClean="0"/>
              <a:t>E depois devemos atualizar o nosso Browser que está com o nosso localhost:3000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8352E-CEE2-4C0B-BCDD-CE707A280E1B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66300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Podemos ver que</a:t>
            </a:r>
            <a:r>
              <a:rPr lang="pt-BR" baseline="0" dirty="0" smtClean="0"/>
              <a:t> temos 2 </a:t>
            </a:r>
            <a:r>
              <a:rPr lang="pt-BR" baseline="0" dirty="0" err="1" smtClean="0"/>
              <a:t>databases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8352E-CEE2-4C0B-BCDD-CE707A280E1B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22183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Agora vamos adicionar</a:t>
            </a:r>
            <a:r>
              <a:rPr lang="pt-BR" baseline="0" dirty="0" smtClean="0"/>
              <a:t> a </a:t>
            </a:r>
            <a:r>
              <a:rPr lang="pt-BR" baseline="0" dirty="0" err="1" smtClean="0"/>
              <a:t>string</a:t>
            </a:r>
            <a:r>
              <a:rPr lang="pt-BR" baseline="0" dirty="0" smtClean="0"/>
              <a:t> ao nosso código no VS </a:t>
            </a:r>
            <a:r>
              <a:rPr lang="pt-BR" baseline="0" dirty="0" err="1" smtClean="0"/>
              <a:t>Code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8352E-CEE2-4C0B-BCDD-CE707A280E1B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66909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Para conectar</a:t>
            </a:r>
            <a:r>
              <a:rPr lang="pt-BR" baseline="0" dirty="0" smtClean="0"/>
              <a:t> ao </a:t>
            </a:r>
            <a:r>
              <a:rPr lang="pt-BR" baseline="0" dirty="0" err="1" smtClean="0"/>
              <a:t>MongoDB</a:t>
            </a:r>
            <a:r>
              <a:rPr lang="pt-BR" baseline="0" dirty="0" smtClean="0"/>
              <a:t> </a:t>
            </a:r>
            <a:r>
              <a:rPr lang="pt-BR" baseline="0" dirty="0" err="1" smtClean="0"/>
              <a:t>Compass</a:t>
            </a:r>
            <a:r>
              <a:rPr lang="pt-BR" baseline="0" dirty="0" smtClean="0"/>
              <a:t> precisamos selecionar essa opção.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8352E-CEE2-4C0B-BCDD-CE707A280E1B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23049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Substitua</a:t>
            </a:r>
            <a:r>
              <a:rPr lang="pt-BR" baseline="0" dirty="0" smtClean="0"/>
              <a:t> o “</a:t>
            </a:r>
            <a:r>
              <a:rPr lang="pt-BR" baseline="0" dirty="0" err="1" smtClean="0"/>
              <a:t>myFirstDatabase</a:t>
            </a:r>
            <a:r>
              <a:rPr lang="pt-BR" baseline="0" dirty="0" smtClean="0"/>
              <a:t>...” para o nome da base de dados que deve ser criada</a:t>
            </a:r>
          </a:p>
          <a:p>
            <a:r>
              <a:rPr lang="pt-BR" dirty="0" smtClean="0"/>
              <a:t>Minha</a:t>
            </a:r>
            <a:r>
              <a:rPr lang="pt-BR" baseline="0" dirty="0" smtClean="0"/>
              <a:t> </a:t>
            </a:r>
            <a:r>
              <a:rPr lang="pt-BR" baseline="0" dirty="0" err="1" smtClean="0"/>
              <a:t>string</a:t>
            </a:r>
            <a:r>
              <a:rPr lang="pt-BR" baseline="0" dirty="0" smtClean="0"/>
              <a:t>: </a:t>
            </a:r>
            <a:r>
              <a:rPr lang="pt-BR" dirty="0" err="1" smtClean="0"/>
              <a:t>mongodb+srv</a:t>
            </a:r>
            <a:r>
              <a:rPr lang="pt-BR" dirty="0" smtClean="0"/>
              <a:t>://</a:t>
            </a:r>
            <a:r>
              <a:rPr lang="pt-BR" dirty="0" err="1" smtClean="0"/>
              <a:t>dbUser</a:t>
            </a:r>
            <a:r>
              <a:rPr lang="pt-BR" dirty="0" smtClean="0"/>
              <a:t>:&lt;</a:t>
            </a:r>
            <a:r>
              <a:rPr lang="pt-BR" dirty="0" err="1" smtClean="0"/>
              <a:t>password</a:t>
            </a:r>
            <a:r>
              <a:rPr lang="pt-BR" dirty="0" smtClean="0"/>
              <a:t>&gt;@cluster0.soi0v.mongodb.net/</a:t>
            </a:r>
            <a:r>
              <a:rPr lang="pt-BR" dirty="0" err="1" smtClean="0"/>
              <a:t>myFirstDatabase?retryWrites</a:t>
            </a:r>
            <a:r>
              <a:rPr lang="pt-BR" dirty="0" smtClean="0"/>
              <a:t>=</a:t>
            </a:r>
            <a:r>
              <a:rPr lang="pt-BR" dirty="0" err="1" smtClean="0"/>
              <a:t>true&amp;w</a:t>
            </a:r>
            <a:r>
              <a:rPr lang="pt-BR" dirty="0" smtClean="0"/>
              <a:t>=</a:t>
            </a:r>
            <a:r>
              <a:rPr lang="pt-BR" dirty="0" err="1" smtClean="0"/>
              <a:t>majority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8352E-CEE2-4C0B-BCDD-CE707A280E1B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750011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Driver “Node.js” na</a:t>
            </a:r>
            <a:r>
              <a:rPr lang="pt-BR" baseline="0" dirty="0" smtClean="0"/>
              <a:t> versão “4.0”</a:t>
            </a:r>
          </a:p>
          <a:p>
            <a:endParaRPr lang="pt-BR" dirty="0" smtClean="0"/>
          </a:p>
          <a:p>
            <a:r>
              <a:rPr lang="pt-BR" dirty="0" err="1" smtClean="0"/>
              <a:t>const</a:t>
            </a:r>
            <a:r>
              <a:rPr lang="pt-BR" dirty="0" smtClean="0"/>
              <a:t> { </a:t>
            </a:r>
            <a:r>
              <a:rPr lang="pt-BR" dirty="0" err="1" smtClean="0"/>
              <a:t>MongoClient</a:t>
            </a:r>
            <a:r>
              <a:rPr lang="pt-BR" dirty="0" smtClean="0"/>
              <a:t> } = </a:t>
            </a:r>
            <a:r>
              <a:rPr lang="pt-BR" dirty="0" err="1" smtClean="0"/>
              <a:t>require</a:t>
            </a:r>
            <a:r>
              <a:rPr lang="pt-BR" dirty="0" smtClean="0"/>
              <a:t>('</a:t>
            </a:r>
            <a:r>
              <a:rPr lang="pt-BR" dirty="0" err="1" smtClean="0"/>
              <a:t>mongodb</a:t>
            </a:r>
            <a:r>
              <a:rPr lang="pt-BR" dirty="0" smtClean="0"/>
              <a:t>');</a:t>
            </a:r>
          </a:p>
          <a:p>
            <a:r>
              <a:rPr lang="pt-BR" dirty="0" err="1" smtClean="0"/>
              <a:t>const</a:t>
            </a:r>
            <a:r>
              <a:rPr lang="pt-BR" dirty="0" smtClean="0"/>
              <a:t> uri = "</a:t>
            </a:r>
            <a:r>
              <a:rPr lang="pt-BR" dirty="0" err="1" smtClean="0"/>
              <a:t>mongodb+srv</a:t>
            </a:r>
            <a:r>
              <a:rPr lang="pt-BR" dirty="0" smtClean="0"/>
              <a:t>://</a:t>
            </a:r>
            <a:r>
              <a:rPr lang="pt-BR" dirty="0" err="1" smtClean="0"/>
              <a:t>dbUser</a:t>
            </a:r>
            <a:r>
              <a:rPr lang="pt-BR" dirty="0" smtClean="0"/>
              <a:t>:&lt;</a:t>
            </a:r>
            <a:r>
              <a:rPr lang="pt-BR" dirty="0" err="1" smtClean="0"/>
              <a:t>password</a:t>
            </a:r>
            <a:r>
              <a:rPr lang="pt-BR" dirty="0" smtClean="0"/>
              <a:t>&gt;@cluster0.soi0v.mongodb.net/</a:t>
            </a:r>
            <a:r>
              <a:rPr lang="pt-BR" dirty="0" err="1" smtClean="0"/>
              <a:t>myFirstDatabase?retryWrites</a:t>
            </a:r>
            <a:r>
              <a:rPr lang="pt-BR" dirty="0" smtClean="0"/>
              <a:t>=</a:t>
            </a:r>
            <a:r>
              <a:rPr lang="pt-BR" dirty="0" err="1" smtClean="0"/>
              <a:t>true&amp;w</a:t>
            </a:r>
            <a:r>
              <a:rPr lang="pt-BR" dirty="0" smtClean="0"/>
              <a:t>=</a:t>
            </a:r>
            <a:r>
              <a:rPr lang="pt-BR" dirty="0" err="1" smtClean="0"/>
              <a:t>majority</a:t>
            </a:r>
            <a:r>
              <a:rPr lang="pt-BR" dirty="0" smtClean="0"/>
              <a:t>";</a:t>
            </a:r>
          </a:p>
          <a:p>
            <a:r>
              <a:rPr lang="pt-BR" dirty="0" err="1" smtClean="0"/>
              <a:t>const</a:t>
            </a:r>
            <a:r>
              <a:rPr lang="pt-BR" dirty="0" smtClean="0"/>
              <a:t> </a:t>
            </a:r>
            <a:r>
              <a:rPr lang="pt-BR" dirty="0" err="1" smtClean="0"/>
              <a:t>client</a:t>
            </a:r>
            <a:r>
              <a:rPr lang="pt-BR" dirty="0" smtClean="0"/>
              <a:t> = new </a:t>
            </a:r>
            <a:r>
              <a:rPr lang="pt-BR" dirty="0" err="1" smtClean="0"/>
              <a:t>MongoClient</a:t>
            </a:r>
            <a:r>
              <a:rPr lang="pt-BR" dirty="0" smtClean="0"/>
              <a:t>(uri, { </a:t>
            </a:r>
            <a:r>
              <a:rPr lang="pt-BR" dirty="0" err="1" smtClean="0"/>
              <a:t>useNewUrlParser</a:t>
            </a:r>
            <a:r>
              <a:rPr lang="pt-BR" dirty="0" smtClean="0"/>
              <a:t>: </a:t>
            </a:r>
            <a:r>
              <a:rPr lang="pt-BR" dirty="0" err="1" smtClean="0"/>
              <a:t>true</a:t>
            </a:r>
            <a:r>
              <a:rPr lang="pt-BR" dirty="0" smtClean="0"/>
              <a:t>, </a:t>
            </a:r>
            <a:r>
              <a:rPr lang="pt-BR" dirty="0" err="1" smtClean="0"/>
              <a:t>useUnifiedTopology</a:t>
            </a:r>
            <a:r>
              <a:rPr lang="pt-BR" dirty="0" smtClean="0"/>
              <a:t>: </a:t>
            </a:r>
            <a:r>
              <a:rPr lang="pt-BR" dirty="0" err="1" smtClean="0"/>
              <a:t>true</a:t>
            </a:r>
            <a:r>
              <a:rPr lang="pt-BR" dirty="0" smtClean="0"/>
              <a:t> });</a:t>
            </a:r>
          </a:p>
          <a:p>
            <a:r>
              <a:rPr lang="pt-BR" dirty="0" err="1" smtClean="0"/>
              <a:t>client.connect</a:t>
            </a:r>
            <a:r>
              <a:rPr lang="pt-BR" dirty="0" smtClean="0"/>
              <a:t>(</a:t>
            </a:r>
            <a:r>
              <a:rPr lang="pt-BR" dirty="0" err="1" smtClean="0"/>
              <a:t>err</a:t>
            </a:r>
            <a:r>
              <a:rPr lang="pt-BR" dirty="0" smtClean="0"/>
              <a:t> =&gt; {</a:t>
            </a:r>
          </a:p>
          <a:p>
            <a:r>
              <a:rPr lang="pt-BR" dirty="0" smtClean="0"/>
              <a:t>  </a:t>
            </a:r>
            <a:r>
              <a:rPr lang="pt-BR" dirty="0" err="1" smtClean="0"/>
              <a:t>const</a:t>
            </a:r>
            <a:r>
              <a:rPr lang="pt-BR" dirty="0" smtClean="0"/>
              <a:t> </a:t>
            </a:r>
            <a:r>
              <a:rPr lang="pt-BR" dirty="0" err="1" smtClean="0"/>
              <a:t>collection</a:t>
            </a:r>
            <a:r>
              <a:rPr lang="pt-BR" dirty="0" smtClean="0"/>
              <a:t> = </a:t>
            </a:r>
            <a:r>
              <a:rPr lang="pt-BR" dirty="0" err="1" smtClean="0"/>
              <a:t>client.db</a:t>
            </a:r>
            <a:r>
              <a:rPr lang="pt-BR" dirty="0" smtClean="0"/>
              <a:t>("</a:t>
            </a:r>
            <a:r>
              <a:rPr lang="pt-BR" dirty="0" err="1" smtClean="0"/>
              <a:t>test</a:t>
            </a:r>
            <a:r>
              <a:rPr lang="pt-BR" dirty="0" smtClean="0"/>
              <a:t>").</a:t>
            </a:r>
            <a:r>
              <a:rPr lang="pt-BR" dirty="0" err="1" smtClean="0"/>
              <a:t>collection</a:t>
            </a:r>
            <a:r>
              <a:rPr lang="pt-BR" dirty="0" smtClean="0"/>
              <a:t>("</a:t>
            </a:r>
            <a:r>
              <a:rPr lang="pt-BR" dirty="0" err="1" smtClean="0"/>
              <a:t>devices</a:t>
            </a:r>
            <a:r>
              <a:rPr lang="pt-BR" dirty="0" smtClean="0"/>
              <a:t>");</a:t>
            </a:r>
          </a:p>
          <a:p>
            <a:r>
              <a:rPr lang="pt-BR" dirty="0" smtClean="0"/>
              <a:t>  // </a:t>
            </a:r>
            <a:r>
              <a:rPr lang="pt-BR" dirty="0" err="1" smtClean="0"/>
              <a:t>perform</a:t>
            </a:r>
            <a:r>
              <a:rPr lang="pt-BR" dirty="0" smtClean="0"/>
              <a:t> </a:t>
            </a:r>
            <a:r>
              <a:rPr lang="pt-BR" dirty="0" err="1" smtClean="0"/>
              <a:t>actions</a:t>
            </a:r>
            <a:r>
              <a:rPr lang="pt-BR" dirty="0" smtClean="0"/>
              <a:t> </a:t>
            </a:r>
            <a:r>
              <a:rPr lang="pt-BR" dirty="0" err="1" smtClean="0"/>
              <a:t>on</a:t>
            </a:r>
            <a:r>
              <a:rPr lang="pt-BR" dirty="0" smtClean="0"/>
              <a:t> </a:t>
            </a:r>
            <a:r>
              <a:rPr lang="pt-BR" dirty="0" err="1" smtClean="0"/>
              <a:t>the</a:t>
            </a:r>
            <a:r>
              <a:rPr lang="pt-BR" dirty="0" smtClean="0"/>
              <a:t> </a:t>
            </a:r>
            <a:r>
              <a:rPr lang="pt-BR" dirty="0" err="1" smtClean="0"/>
              <a:t>collection</a:t>
            </a:r>
            <a:r>
              <a:rPr lang="pt-BR" dirty="0" smtClean="0"/>
              <a:t> </a:t>
            </a:r>
            <a:r>
              <a:rPr lang="pt-BR" dirty="0" err="1" smtClean="0"/>
              <a:t>object</a:t>
            </a:r>
            <a:endParaRPr lang="pt-BR" dirty="0" smtClean="0"/>
          </a:p>
          <a:p>
            <a:r>
              <a:rPr lang="pt-BR" dirty="0" smtClean="0"/>
              <a:t>  </a:t>
            </a:r>
            <a:r>
              <a:rPr lang="pt-BR" dirty="0" err="1" smtClean="0"/>
              <a:t>client.close</a:t>
            </a:r>
            <a:r>
              <a:rPr lang="pt-BR" dirty="0" smtClean="0"/>
              <a:t>();</a:t>
            </a:r>
          </a:p>
          <a:p>
            <a:r>
              <a:rPr lang="pt-BR" dirty="0" smtClean="0"/>
              <a:t>});</a:t>
            </a:r>
          </a:p>
          <a:p>
            <a:endParaRPr lang="pt-BR" dirty="0" smtClean="0"/>
          </a:p>
          <a:p>
            <a:r>
              <a:rPr lang="pt-BR" dirty="0" smtClean="0"/>
              <a:t>Obs.: Se estiver usando outro drive devemos</a:t>
            </a:r>
            <a:r>
              <a:rPr lang="pt-BR" baseline="0" dirty="0" smtClean="0"/>
              <a:t> selecionar outro. Há diversos, como por exemplo: PHP, Python, Ruby, entre outros.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8352E-CEE2-4C0B-BCDD-CE707A280E1B}" type="slidenum">
              <a:rPr lang="pt-BR" smtClean="0"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36077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Obs.: o &lt;</a:t>
            </a:r>
            <a:r>
              <a:rPr lang="pt-BR" dirty="0" err="1" smtClean="0"/>
              <a:t>password</a:t>
            </a:r>
            <a:r>
              <a:rPr lang="pt-BR" dirty="0" smtClean="0"/>
              <a:t>&gt;</a:t>
            </a:r>
            <a:r>
              <a:rPr lang="pt-BR" baseline="0" dirty="0" smtClean="0"/>
              <a:t> a gente coloca o que cadastramos. No meu caso foi </a:t>
            </a:r>
            <a:r>
              <a:rPr lang="pt-BR" baseline="0" dirty="0" err="1" smtClean="0"/>
              <a:t>dbUser</a:t>
            </a:r>
            <a:endParaRPr lang="pt-BR" baseline="0" dirty="0" smtClean="0"/>
          </a:p>
          <a:p>
            <a:r>
              <a:rPr lang="pt-BR" dirty="0" err="1" smtClean="0">
                <a:effectLst/>
              </a:rPr>
              <a:t>const</a:t>
            </a:r>
            <a:r>
              <a:rPr lang="pt-BR" dirty="0" smtClean="0">
                <a:effectLst/>
              </a:rPr>
              <a:t> { </a:t>
            </a:r>
            <a:r>
              <a:rPr lang="pt-BR" dirty="0" err="1" smtClean="0">
                <a:effectLst/>
              </a:rPr>
              <a:t>MongoClient</a:t>
            </a:r>
            <a:r>
              <a:rPr lang="pt-BR" dirty="0" smtClean="0">
                <a:effectLst/>
              </a:rPr>
              <a:t> } = </a:t>
            </a:r>
            <a:r>
              <a:rPr lang="pt-BR" dirty="0" err="1" smtClean="0">
                <a:effectLst/>
              </a:rPr>
              <a:t>require</a:t>
            </a:r>
            <a:r>
              <a:rPr lang="pt-BR" dirty="0" smtClean="0">
                <a:effectLst/>
              </a:rPr>
              <a:t>('</a:t>
            </a:r>
            <a:r>
              <a:rPr lang="pt-BR" dirty="0" err="1" smtClean="0">
                <a:effectLst/>
              </a:rPr>
              <a:t>mongodb</a:t>
            </a:r>
            <a:r>
              <a:rPr lang="pt-BR" dirty="0" smtClean="0">
                <a:effectLst/>
              </a:rPr>
              <a:t>');</a:t>
            </a:r>
            <a:r>
              <a:rPr lang="pt-BR" dirty="0" err="1" smtClean="0">
                <a:effectLst/>
              </a:rPr>
              <a:t>const</a:t>
            </a:r>
            <a:r>
              <a:rPr lang="pt-BR" dirty="0" smtClean="0">
                <a:effectLst/>
              </a:rPr>
              <a:t> uri = "</a:t>
            </a:r>
            <a:r>
              <a:rPr lang="pt-BR" dirty="0" err="1" smtClean="0">
                <a:effectLst/>
              </a:rPr>
              <a:t>mongodb+srv</a:t>
            </a:r>
            <a:r>
              <a:rPr lang="pt-BR" dirty="0" smtClean="0">
                <a:effectLst/>
              </a:rPr>
              <a:t>://</a:t>
            </a:r>
            <a:r>
              <a:rPr lang="pt-BR" dirty="0" err="1" smtClean="0">
                <a:effectLst/>
              </a:rPr>
              <a:t>dbUser</a:t>
            </a:r>
            <a:r>
              <a:rPr lang="pt-BR" dirty="0" smtClean="0">
                <a:effectLst/>
              </a:rPr>
              <a:t>:&lt;</a:t>
            </a:r>
            <a:r>
              <a:rPr lang="pt-BR" dirty="0" err="1" smtClean="0">
                <a:effectLst/>
              </a:rPr>
              <a:t>password</a:t>
            </a:r>
            <a:r>
              <a:rPr lang="pt-BR" dirty="0" smtClean="0">
                <a:effectLst/>
              </a:rPr>
              <a:t>&gt;@cluster0.jwmmh.mongodb.net/</a:t>
            </a:r>
            <a:r>
              <a:rPr lang="pt-BR" dirty="0" err="1" smtClean="0">
                <a:effectLst/>
              </a:rPr>
              <a:t>myFirstDatabase?retryWrites</a:t>
            </a:r>
            <a:r>
              <a:rPr lang="pt-BR" dirty="0" smtClean="0">
                <a:effectLst/>
              </a:rPr>
              <a:t>=</a:t>
            </a:r>
            <a:r>
              <a:rPr lang="pt-BR" dirty="0" err="1" smtClean="0">
                <a:effectLst/>
              </a:rPr>
              <a:t>true&amp;w</a:t>
            </a:r>
            <a:r>
              <a:rPr lang="pt-BR" dirty="0" smtClean="0">
                <a:effectLst/>
              </a:rPr>
              <a:t>=</a:t>
            </a:r>
            <a:r>
              <a:rPr lang="pt-BR" dirty="0" err="1" smtClean="0">
                <a:effectLst/>
              </a:rPr>
              <a:t>majority</a:t>
            </a:r>
            <a:r>
              <a:rPr lang="pt-BR" dirty="0" smtClean="0">
                <a:effectLst/>
              </a:rPr>
              <a:t>";</a:t>
            </a:r>
            <a:r>
              <a:rPr lang="pt-BR" dirty="0" err="1" smtClean="0">
                <a:effectLst/>
              </a:rPr>
              <a:t>const</a:t>
            </a:r>
            <a:r>
              <a:rPr lang="pt-BR" dirty="0" smtClean="0">
                <a:effectLst/>
              </a:rPr>
              <a:t> </a:t>
            </a:r>
            <a:r>
              <a:rPr lang="pt-BR" dirty="0" err="1" smtClean="0">
                <a:effectLst/>
              </a:rPr>
              <a:t>client</a:t>
            </a:r>
            <a:r>
              <a:rPr lang="pt-BR" dirty="0" smtClean="0">
                <a:effectLst/>
              </a:rPr>
              <a:t> = new </a:t>
            </a:r>
            <a:r>
              <a:rPr lang="pt-BR" dirty="0" err="1" smtClean="0">
                <a:effectLst/>
              </a:rPr>
              <a:t>MongoClient</a:t>
            </a:r>
            <a:r>
              <a:rPr lang="pt-BR" dirty="0" smtClean="0">
                <a:effectLst/>
              </a:rPr>
              <a:t>(uri, { </a:t>
            </a:r>
            <a:r>
              <a:rPr lang="pt-BR" dirty="0" err="1" smtClean="0">
                <a:effectLst/>
              </a:rPr>
              <a:t>useNewUrlParser</a:t>
            </a:r>
            <a:r>
              <a:rPr lang="pt-BR" dirty="0" smtClean="0">
                <a:effectLst/>
              </a:rPr>
              <a:t>: </a:t>
            </a:r>
            <a:r>
              <a:rPr lang="pt-BR" dirty="0" err="1" smtClean="0">
                <a:effectLst/>
              </a:rPr>
              <a:t>true</a:t>
            </a:r>
            <a:r>
              <a:rPr lang="pt-BR" dirty="0" smtClean="0">
                <a:effectLst/>
              </a:rPr>
              <a:t>, </a:t>
            </a:r>
            <a:r>
              <a:rPr lang="pt-BR" dirty="0" err="1" smtClean="0">
                <a:effectLst/>
              </a:rPr>
              <a:t>useUnifiedTopology</a:t>
            </a:r>
            <a:r>
              <a:rPr lang="pt-BR" dirty="0" smtClean="0">
                <a:effectLst/>
              </a:rPr>
              <a:t>: </a:t>
            </a:r>
            <a:r>
              <a:rPr lang="pt-BR" dirty="0" err="1" smtClean="0">
                <a:effectLst/>
              </a:rPr>
              <a:t>true</a:t>
            </a:r>
            <a:r>
              <a:rPr lang="pt-BR" dirty="0" smtClean="0">
                <a:effectLst/>
              </a:rPr>
              <a:t> });</a:t>
            </a:r>
            <a:r>
              <a:rPr lang="pt-BR" dirty="0" err="1" smtClean="0">
                <a:effectLst/>
              </a:rPr>
              <a:t>client.connect</a:t>
            </a:r>
            <a:r>
              <a:rPr lang="pt-BR" dirty="0" smtClean="0">
                <a:effectLst/>
              </a:rPr>
              <a:t>(</a:t>
            </a:r>
            <a:r>
              <a:rPr lang="pt-BR" dirty="0" err="1" smtClean="0">
                <a:effectLst/>
              </a:rPr>
              <a:t>err</a:t>
            </a:r>
            <a:r>
              <a:rPr lang="pt-BR" dirty="0" smtClean="0">
                <a:effectLst/>
              </a:rPr>
              <a:t> =&gt; { </a:t>
            </a:r>
            <a:r>
              <a:rPr lang="pt-BR" dirty="0" err="1" smtClean="0">
                <a:effectLst/>
              </a:rPr>
              <a:t>const</a:t>
            </a:r>
            <a:r>
              <a:rPr lang="pt-BR" dirty="0" smtClean="0">
                <a:effectLst/>
              </a:rPr>
              <a:t> </a:t>
            </a:r>
            <a:r>
              <a:rPr lang="pt-BR" dirty="0" err="1" smtClean="0">
                <a:effectLst/>
              </a:rPr>
              <a:t>collection</a:t>
            </a:r>
            <a:r>
              <a:rPr lang="pt-BR" dirty="0" smtClean="0">
                <a:effectLst/>
              </a:rPr>
              <a:t> = </a:t>
            </a:r>
            <a:r>
              <a:rPr lang="pt-BR" dirty="0" err="1" smtClean="0">
                <a:effectLst/>
              </a:rPr>
              <a:t>client.db</a:t>
            </a:r>
            <a:r>
              <a:rPr lang="pt-BR" dirty="0" smtClean="0">
                <a:effectLst/>
              </a:rPr>
              <a:t>("</a:t>
            </a:r>
            <a:r>
              <a:rPr lang="pt-BR" dirty="0" err="1" smtClean="0">
                <a:effectLst/>
              </a:rPr>
              <a:t>test</a:t>
            </a:r>
            <a:r>
              <a:rPr lang="pt-BR" dirty="0" smtClean="0">
                <a:effectLst/>
              </a:rPr>
              <a:t>").</a:t>
            </a:r>
            <a:r>
              <a:rPr lang="pt-BR" dirty="0" err="1" smtClean="0">
                <a:effectLst/>
              </a:rPr>
              <a:t>collection</a:t>
            </a:r>
            <a:r>
              <a:rPr lang="pt-BR" dirty="0" smtClean="0">
                <a:effectLst/>
              </a:rPr>
              <a:t>("</a:t>
            </a:r>
            <a:r>
              <a:rPr lang="pt-BR" dirty="0" err="1" smtClean="0">
                <a:effectLst/>
              </a:rPr>
              <a:t>devices</a:t>
            </a:r>
            <a:r>
              <a:rPr lang="pt-BR" dirty="0" smtClean="0">
                <a:effectLst/>
              </a:rPr>
              <a:t>"); // </a:t>
            </a:r>
            <a:r>
              <a:rPr lang="pt-BR" dirty="0" err="1" smtClean="0">
                <a:effectLst/>
              </a:rPr>
              <a:t>perform</a:t>
            </a:r>
            <a:r>
              <a:rPr lang="pt-BR" dirty="0" smtClean="0">
                <a:effectLst/>
              </a:rPr>
              <a:t> </a:t>
            </a:r>
            <a:r>
              <a:rPr lang="pt-BR" dirty="0" err="1" smtClean="0">
                <a:effectLst/>
              </a:rPr>
              <a:t>actions</a:t>
            </a:r>
            <a:r>
              <a:rPr lang="pt-BR" dirty="0" smtClean="0">
                <a:effectLst/>
              </a:rPr>
              <a:t> </a:t>
            </a:r>
            <a:r>
              <a:rPr lang="pt-BR" dirty="0" err="1" smtClean="0">
                <a:effectLst/>
              </a:rPr>
              <a:t>on</a:t>
            </a:r>
            <a:r>
              <a:rPr lang="pt-BR" dirty="0" smtClean="0">
                <a:effectLst/>
              </a:rPr>
              <a:t> </a:t>
            </a:r>
            <a:r>
              <a:rPr lang="pt-BR" dirty="0" err="1" smtClean="0">
                <a:effectLst/>
              </a:rPr>
              <a:t>the</a:t>
            </a:r>
            <a:r>
              <a:rPr lang="pt-BR" dirty="0" smtClean="0">
                <a:effectLst/>
              </a:rPr>
              <a:t> </a:t>
            </a:r>
            <a:r>
              <a:rPr lang="pt-BR" dirty="0" err="1" smtClean="0">
                <a:effectLst/>
              </a:rPr>
              <a:t>collection</a:t>
            </a:r>
            <a:r>
              <a:rPr lang="pt-BR" dirty="0" smtClean="0">
                <a:effectLst/>
              </a:rPr>
              <a:t> </a:t>
            </a:r>
            <a:r>
              <a:rPr lang="pt-BR" dirty="0" err="1" smtClean="0">
                <a:effectLst/>
              </a:rPr>
              <a:t>object</a:t>
            </a:r>
            <a:r>
              <a:rPr lang="pt-BR" dirty="0" smtClean="0">
                <a:effectLst/>
              </a:rPr>
              <a:t> </a:t>
            </a:r>
            <a:r>
              <a:rPr lang="pt-BR" dirty="0" err="1" smtClean="0">
                <a:effectLst/>
              </a:rPr>
              <a:t>client.close</a:t>
            </a:r>
            <a:r>
              <a:rPr lang="pt-BR" dirty="0" smtClean="0">
                <a:effectLst/>
              </a:rPr>
              <a:t>();});</a:t>
            </a:r>
          </a:p>
          <a:p>
            <a:endParaRPr lang="pt-BR" dirty="0" smtClean="0"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>
                <a:effectLst/>
              </a:rPr>
              <a:t>OBS.2:</a:t>
            </a:r>
            <a:r>
              <a:rPr lang="pt-BR" baseline="0" dirty="0" smtClean="0">
                <a:effectLst/>
              </a:rPr>
              <a:t> </a:t>
            </a:r>
            <a:r>
              <a:rPr lang="pt-BR" baseline="0" dirty="0" smtClean="0">
                <a:effectLst/>
              </a:rPr>
              <a:t>O </a:t>
            </a:r>
            <a:r>
              <a:rPr lang="pt-BR" baseline="0" dirty="0" err="1" smtClean="0">
                <a:effectLst/>
              </a:rPr>
              <a:t>mongoDB</a:t>
            </a:r>
            <a:r>
              <a:rPr lang="pt-BR" baseline="0" dirty="0" smtClean="0">
                <a:effectLst/>
              </a:rPr>
              <a:t> só funciona com a versão 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mongodb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": "^3.1.7",</a:t>
            </a:r>
          </a:p>
          <a:p>
            <a:endParaRPr lang="pt-BR" dirty="0" smtClean="0"/>
          </a:p>
          <a:p>
            <a:r>
              <a:rPr lang="pt-BR" dirty="0" smtClean="0"/>
              <a:t>OBS.3: O</a:t>
            </a:r>
            <a:r>
              <a:rPr lang="pt-BR" baseline="0" dirty="0" smtClean="0"/>
              <a:t> </a:t>
            </a:r>
            <a:r>
              <a:rPr lang="pt-BR" baseline="0" dirty="0" err="1" smtClean="0"/>
              <a:t>db</a:t>
            </a:r>
            <a:r>
              <a:rPr lang="pt-BR" baseline="0" dirty="0" smtClean="0"/>
              <a:t> = </a:t>
            </a:r>
            <a:r>
              <a:rPr lang="pt-BR" baseline="0" dirty="0" err="1" smtClean="0"/>
              <a:t>cliente.db</a:t>
            </a:r>
            <a:r>
              <a:rPr lang="pt-BR" baseline="0" dirty="0" smtClean="0"/>
              <a:t>(‘teste-</a:t>
            </a:r>
            <a:r>
              <a:rPr lang="pt-BR" baseline="0" dirty="0" err="1" smtClean="0"/>
              <a:t>bd</a:t>
            </a:r>
            <a:r>
              <a:rPr lang="pt-BR" baseline="0" dirty="0" smtClean="0"/>
              <a:t>”) vai criar a nossa </a:t>
            </a:r>
            <a:r>
              <a:rPr lang="pt-BR" baseline="0" dirty="0" err="1" smtClean="0"/>
              <a:t>database</a:t>
            </a:r>
            <a:r>
              <a:rPr lang="pt-BR" baseline="0" dirty="0" smtClean="0"/>
              <a:t> ‘teste-</a:t>
            </a:r>
            <a:r>
              <a:rPr lang="pt-BR" baseline="0" dirty="0" err="1" smtClean="0"/>
              <a:t>bd</a:t>
            </a:r>
            <a:r>
              <a:rPr lang="pt-BR" baseline="0" dirty="0" smtClean="0"/>
              <a:t>”</a:t>
            </a: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8352E-CEE2-4C0B-BCDD-CE707A280E1B}" type="slidenum">
              <a:rPr lang="pt-BR" smtClean="0"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874295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8352E-CEE2-4C0B-BCDD-CE707A280E1B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4941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8352E-CEE2-4C0B-BCDD-CE707A280E1B}" type="slidenum">
              <a:rPr lang="pt-BR" smtClean="0"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01742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8352E-CEE2-4C0B-BCDD-CE707A280E1B}" type="slidenum">
              <a:rPr lang="pt-BR" smtClean="0"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179739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8352E-CEE2-4C0B-BCDD-CE707A280E1B}" type="slidenum">
              <a:rPr lang="pt-BR" smtClean="0"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32488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Para instalar</a:t>
            </a:r>
            <a:r>
              <a:rPr lang="pt-BR" baseline="0" dirty="0" smtClean="0"/>
              <a:t> o pacote </a:t>
            </a:r>
            <a:r>
              <a:rPr lang="pt-BR" baseline="0" dirty="0" err="1" smtClean="0"/>
              <a:t>ejs</a:t>
            </a:r>
            <a:r>
              <a:rPr lang="pt-BR" baseline="0" dirty="0" smtClean="0"/>
              <a:t> precisamos executar o comando </a:t>
            </a:r>
            <a:r>
              <a:rPr lang="pt-BR" baseline="0" dirty="0" err="1" smtClean="0"/>
              <a:t>ctrl</a:t>
            </a:r>
            <a:r>
              <a:rPr lang="pt-BR" baseline="0" dirty="0" smtClean="0"/>
              <a:t> + c no nosso terminal.</a:t>
            </a:r>
          </a:p>
          <a:p>
            <a:endParaRPr lang="pt-BR" baseline="0" dirty="0" smtClean="0"/>
          </a:p>
          <a:p>
            <a:r>
              <a:rPr lang="pt-BR" dirty="0" smtClean="0"/>
              <a:t>https://www.digitalocean.com/community/tutorials/how-to-use-ejs-to-template-your-node-application-pt</a:t>
            </a:r>
          </a:p>
          <a:p>
            <a:endParaRPr lang="pt-BR" dirty="0" smtClean="0"/>
          </a:p>
          <a:p>
            <a:r>
              <a:rPr lang="pt-BR" dirty="0" smtClean="0"/>
              <a:t>https://www.npmjs.com/package/ejs</a:t>
            </a:r>
          </a:p>
          <a:p>
            <a:r>
              <a:rPr lang="pt-BR" dirty="0" smtClean="0"/>
              <a:t>https://ejs.co/</a:t>
            </a:r>
          </a:p>
          <a:p>
            <a:r>
              <a:rPr lang="pt-BR" dirty="0" smtClean="0"/>
              <a:t>https://ejs.co/#install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8352E-CEE2-4C0B-BCDD-CE707A280E1B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18996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8352E-CEE2-4C0B-BCDD-CE707A280E1B}" type="slidenum">
              <a:rPr lang="pt-BR" smtClean="0"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566840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app.post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('/show', (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res) =&gt; {</a:t>
            </a:r>
          </a:p>
          <a:p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db.collection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crud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').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save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req.body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(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=&gt; {</a:t>
            </a:r>
          </a:p>
          <a:p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return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console.log(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console.log('salvo no nosso banco de dados 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mongodb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')</a:t>
            </a:r>
          </a:p>
          <a:p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res.redirect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('/')</a:t>
            </a:r>
          </a:p>
          <a:p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db.collection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crud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').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find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().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toArray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((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err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=&gt; {</a:t>
            </a:r>
          </a:p>
          <a:p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console.log(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})</a:t>
            </a:r>
          </a:p>
          <a:p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})</a:t>
            </a:r>
          </a:p>
          <a:p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})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8352E-CEE2-4C0B-BCDD-CE707A280E1B}" type="slidenum">
              <a:rPr lang="pt-BR" smtClean="0"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1453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método de localização retorna um </a:t>
            </a:r>
            <a:r>
              <a:rPr lang="pt-BR" dirty="0" smtClean="0"/>
              <a:t>cursor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(um objeto do Mongo), este objeto contém todas as citações de nosso banco de dados. Ele também contém várias outras propriedades e métodos que nos permitem trabalhar com dados facilmente. Um desses métodos é o método </a:t>
            </a:r>
            <a:r>
              <a:rPr lang="pt-BR" dirty="0" err="1" smtClean="0"/>
              <a:t>toArray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método </a:t>
            </a:r>
            <a:r>
              <a:rPr lang="pt-BR" dirty="0" err="1" smtClean="0"/>
              <a:t>toArray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recebe uma função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callback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nos permite fazer algumas coisas com os objetos que recuperamos do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mongoAtlas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8352E-CEE2-4C0B-BCDD-CE707A280E1B}" type="slidenum">
              <a:rPr lang="pt-BR" smtClean="0"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13447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&lt;!DOCTYPE 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"&gt;</a:t>
            </a:r>
          </a:p>
          <a:p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&lt;meta 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charset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="UTF-8"&gt;</a:t>
            </a:r>
          </a:p>
          <a:p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&lt;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title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CRUD in 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NodeJS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title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&lt;h2&gt;Registros&lt;/h2&gt;</a:t>
            </a:r>
          </a:p>
          <a:p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&lt;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border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="1"&gt;</a:t>
            </a:r>
          </a:p>
          <a:p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&lt;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thead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&lt;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    &lt;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td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&gt;Nome&lt;/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td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    &lt;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td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&gt;Sobrenome&lt;/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td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    &lt;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td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&gt;Ação&lt;/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td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&lt;/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&lt;/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thead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&lt;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tbody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&lt;% 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crud.forEach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details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 %&gt;</a:t>
            </a:r>
          </a:p>
          <a:p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    &lt;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        &lt;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td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            &lt;%= details.name %&gt;</a:t>
            </a:r>
          </a:p>
          <a:p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        &lt;/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td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        &lt;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td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            &lt;%= 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details.surname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%&gt;</a:t>
            </a:r>
          </a:p>
          <a:p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        &lt;/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td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        &lt;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td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&gt;&lt;a 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="/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/&lt;%= 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details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._id %&gt;"&gt;Editar&lt;/a&gt; - &lt;a 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="/delete/&lt;%= 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details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._id %&gt;"&gt;Deletar&lt;/a&gt;</a:t>
            </a:r>
          </a:p>
          <a:p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        &lt;/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td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    &lt;/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        &lt;% }) %&gt;</a:t>
            </a:r>
          </a:p>
          <a:p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    &lt;/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tbody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   &lt;/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&lt;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button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&gt;&lt;a 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="/"&gt;Novo&lt;/a&gt;&lt;/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button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</a:t>
            </a:r>
            <a:r>
              <a:rPr lang="pt-BR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</a:t>
            </a:r>
            <a:r>
              <a:rPr lang="pt-BR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endParaRPr lang="pt-B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8352E-CEE2-4C0B-BCDD-CE707A280E1B}" type="slidenum">
              <a:rPr lang="pt-BR" smtClean="0"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83670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operação </a:t>
            </a:r>
            <a:r>
              <a:rPr lang="pt-BR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UPDATE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é usada quando você quer alterar algum conteúdo no BD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que incluí os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buttons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 arquivo </a:t>
            </a:r>
            <a:r>
              <a:rPr lang="pt-BR" dirty="0" err="1" smtClean="0"/>
              <a:t>show.ejs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onde irá direcionar para a página de </a:t>
            </a:r>
            <a:r>
              <a:rPr lang="pt-BR" dirty="0" err="1" smtClean="0"/>
              <a:t>edit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 incluí também o de </a:t>
            </a:r>
            <a:r>
              <a:rPr lang="pt-BR" dirty="0" smtClean="0"/>
              <a:t>delete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 qual será nossa próxima etapa do CRUD.</a:t>
            </a:r>
          </a:p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&lt;!DOCTYPE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&gt;&lt;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"&gt;&lt;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&lt;meta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charset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="UTF-8"&gt; &lt;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title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CRUD in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NodeJS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title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&gt;&lt;/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&gt;&lt;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&lt;h2&gt;Registros&lt;/h2&gt; &lt;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border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="1"&gt; &lt;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thead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&lt;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&lt;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td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&gt;Nome&lt;/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td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&lt;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td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&gt;Sobrenome&lt;/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td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&lt;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td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&gt;Ação&lt;/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td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&lt;/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&lt;/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thead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&lt;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tbody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&lt;%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data.forEach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details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 %&gt; &lt;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&lt;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td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&gt;&lt;%= details.name %&gt;&lt;/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td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&lt;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td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&gt;&lt;%=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details.surname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%&gt;&lt;/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td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&lt;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td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&gt;&lt;a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="/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/&lt;%=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details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._id %&gt;"&gt;Editar&lt;/a&gt; - &lt;a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="/delete/&lt;%=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details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._id %&gt;"&gt;Deletar&lt;/a&gt;&lt;/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td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&lt;/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&lt;% }) %&gt; &lt;/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tbody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&lt;/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table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&lt;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button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&gt;&lt;a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="/"&gt;Novo&lt;/a&gt;&lt;/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button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&gt;&lt;/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&gt;&lt;/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8352E-CEE2-4C0B-BCDD-CE707A280E1B}" type="slidenum">
              <a:rPr lang="pt-BR" smtClean="0"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594191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nosso projeto,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vamos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fazer um </a:t>
            </a:r>
            <a:r>
              <a:rPr lang="pt-BR" dirty="0" smtClean="0"/>
              <a:t>post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na rota </a:t>
            </a:r>
            <a:r>
              <a:rPr lang="pt-BR" dirty="0" smtClean="0"/>
              <a:t>/</a:t>
            </a:r>
            <a:r>
              <a:rPr lang="pt-BR" dirty="0" err="1" smtClean="0"/>
              <a:t>edit</a:t>
            </a:r>
            <a:r>
              <a:rPr lang="pt-BR" dirty="0" smtClean="0"/>
              <a:t>/:id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 iremos tratar essa atualização conforme abaixo. Note que há algumas alterações na estrutura do projeto, aproveitando um recurso de rotas que o Express() nos oferece.</a:t>
            </a:r>
          </a:p>
          <a:p>
            <a:r>
              <a:rPr lang="pt-BR" dirty="0" smtClean="0"/>
              <a:t>https://medium.com/baixada-nerd/criando-um-crud-completo-com-nodejs-express-e-mongodb-parte-3-3-b243d14a403c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8352E-CEE2-4C0B-BCDD-CE707A280E1B}" type="slidenum">
              <a:rPr lang="pt-BR" smtClean="0"/>
              <a:t>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976878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 nosso projeto,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vamos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fazer um </a:t>
            </a:r>
            <a:r>
              <a:rPr lang="pt-BR" dirty="0" smtClean="0"/>
              <a:t>post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na rota </a:t>
            </a:r>
            <a:r>
              <a:rPr lang="pt-BR" dirty="0" smtClean="0"/>
              <a:t>/</a:t>
            </a:r>
            <a:r>
              <a:rPr lang="pt-BR" dirty="0" err="1" smtClean="0"/>
              <a:t>edit</a:t>
            </a:r>
            <a:r>
              <a:rPr lang="pt-BR" dirty="0" smtClean="0"/>
              <a:t>/:id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 iremos tratar essa atualização conforme abaixo. Note que há algumas alterações na estrutura do projeto, aproveitando um recurso de rotas que o Express() nos oferece.</a:t>
            </a:r>
          </a:p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método</a:t>
            </a:r>
            <a:r>
              <a:rPr lang="pt-BR" dirty="0" err="1" smtClean="0"/>
              <a:t>.get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estamos armazenando em </a:t>
            </a:r>
            <a:r>
              <a:rPr lang="pt-BR" dirty="0" smtClean="0"/>
              <a:t>var id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 id que iremos passar no </a:t>
            </a:r>
            <a:r>
              <a:rPr lang="pt-BR" dirty="0" err="1" smtClean="0"/>
              <a:t>params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vindo da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(faremos primeiro nossos métodos no servidor, e depois a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estamos usando essa variável para encontrar o objeto que iremos alterar, isso está sendo feito na função </a:t>
            </a:r>
            <a:r>
              <a:rPr lang="pt-BR" dirty="0" smtClean="0"/>
              <a:t>.</a:t>
            </a:r>
            <a:r>
              <a:rPr lang="pt-BR" dirty="0" err="1" smtClean="0"/>
              <a:t>find</a:t>
            </a:r>
            <a:r>
              <a:rPr lang="pt-BR" dirty="0" smtClean="0"/>
              <a:t>(</a:t>
            </a:r>
            <a:r>
              <a:rPr lang="pt-BR" dirty="0" err="1" smtClean="0"/>
              <a:t>Object</a:t>
            </a:r>
            <a:r>
              <a:rPr lang="pt-BR" dirty="0" smtClean="0"/>
              <a:t>(id))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que irá percorrer 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array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em nosso banco, e quando encontrar o nosso objeto, irá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renderizar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nossa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pt-BR" dirty="0" err="1" smtClean="0"/>
              <a:t>edit.ejs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 também passando o resultado desse objeto para ser usado com os valores dentro do </a:t>
            </a:r>
            <a:r>
              <a:rPr lang="pt-BR" dirty="0" smtClean="0"/>
              <a:t>&lt;</a:t>
            </a:r>
            <a:r>
              <a:rPr lang="pt-BR" dirty="0" err="1" smtClean="0"/>
              <a:t>form</a:t>
            </a:r>
            <a:r>
              <a:rPr lang="pt-BR" dirty="0" smtClean="0"/>
              <a:t>&gt;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em nossa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referência</a:t>
            </a:r>
          </a:p>
          <a:p>
            <a:r>
              <a:rPr lang="pt-BR" dirty="0" smtClean="0"/>
              <a:t>https://medium.com/baixada-nerd/criando-um-crud-completo-com-nodejs-express-e-mongodb-parte-3-3-b243d14a403c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8352E-CEE2-4C0B-BCDD-CE707A280E1B}" type="slidenum">
              <a:rPr lang="pt-BR" smtClean="0"/>
              <a:t>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60836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&lt;!DOCTYPE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&gt;&lt;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"&gt;&lt;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&lt;meta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charset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="UTF-8"&gt; &lt;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title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CRUD in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NodeJS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title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&gt;&lt;/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&gt;&lt;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&lt;h2&gt;Editar Registro&lt;/h2&gt; &lt;%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data.forEach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details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 %&gt; &lt;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="/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/&lt;%=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details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._id %&gt;"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="POST"&gt; &lt;input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="&lt;%= details.name %&gt;"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"&gt; &lt;input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="&lt;%=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details.surname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%&gt;"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surname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"&gt; &lt;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/&gt; &lt;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button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&gt;&lt;a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href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="/show"&gt;Todos&lt;/a&gt;&lt;/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button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&lt;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button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submit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"&gt;Editar&lt;/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button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&lt;/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&lt;% }) %&gt; &lt;/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&gt;&lt;/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</a:p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Nele há um formulário parecido com o que temos no </a:t>
            </a:r>
            <a:r>
              <a:rPr lang="pt-BR" dirty="0" err="1" smtClean="0"/>
              <a:t>index.ejs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porém, ao invés de incluir um novo “nome” e “sobrenome”, iremos alterar o valor já existente. Note que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incluimos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um botão para voltar aos registros salvos, e outro que fará o post para editar nosso objeto, veja que já estamos importando os dados que está sendo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renderizado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conforme imagem acima.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também que estamos passando o </a:t>
            </a:r>
            <a:r>
              <a:rPr lang="pt-BR" dirty="0" smtClean="0"/>
              <a:t>id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do objeto no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 já estamos usando os valores da nossa base de dados dentro do </a:t>
            </a:r>
            <a:r>
              <a:rPr lang="pt-BR" dirty="0" smtClean="0"/>
              <a:t>input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para melhor visualização do dado que estamos editando.</a:t>
            </a:r>
          </a:p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referência</a:t>
            </a:r>
          </a:p>
          <a:p>
            <a:r>
              <a:rPr lang="pt-BR" dirty="0" smtClean="0"/>
              <a:t>https://medium.com/baixada-nerd/criando-um-crud-completo-com-nodejs-express-e-mongodb-parte-3-3-b243d14a403c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8352E-CEE2-4C0B-BCDD-CE707A280E1B}" type="slidenum">
              <a:rPr lang="pt-BR" smtClean="0"/>
              <a:t>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47265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Ao clicar no botão “Editar” ele abrirá</a:t>
            </a:r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rota abaixo que consta o id do nosso registro</a:t>
            </a:r>
          </a:p>
          <a:p>
            <a:r>
              <a:rPr lang="pt-BR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http://localhost:3000/edit/615d6e7813ec1269485566d0 </a:t>
            </a:r>
          </a:p>
          <a:p>
            <a:endParaRPr lang="pt-B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referência</a:t>
            </a:r>
          </a:p>
          <a:p>
            <a:r>
              <a:rPr lang="pt-BR" dirty="0" smtClean="0"/>
              <a:t>https://medium.com/baixada-nerd/criando-um-crud-completo-com-nodejs-express-e-mongodb-parte-3-3-b243d14a403c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8352E-CEE2-4C0B-BCDD-CE707A280E1B}" type="slidenum">
              <a:rPr lang="pt-BR" smtClean="0"/>
              <a:t>75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062827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Voltando ao nosso código de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update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pouco mais acima, note que quando fazemos um </a:t>
            </a:r>
            <a:r>
              <a:rPr lang="pt-BR" dirty="0" smtClean="0"/>
              <a:t>.post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 nosso server irá armazenar as variáveis que iremos usar para dar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update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em nosso objeto, </a:t>
            </a:r>
            <a:r>
              <a:rPr lang="pt-BR" dirty="0" err="1" smtClean="0"/>
              <a:t>updateOne</a:t>
            </a:r>
            <a:r>
              <a:rPr lang="pt-BR" dirty="0" smtClean="0"/>
              <a:t>()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recebe o nosso objeto que estamos alterando, e </a:t>
            </a:r>
            <a:r>
              <a:rPr lang="pt-BR" dirty="0" smtClean="0"/>
              <a:t>$set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recebe os dados do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que queremos atualizar, se tudo estiver correto, seremos redirecionado para a tela onde mostra todos nossos registros, e estamos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printando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em nosso console a informação de “Banco de dados atualizado”.</a:t>
            </a:r>
            <a:endParaRPr lang="pt-BR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referência</a:t>
            </a:r>
          </a:p>
          <a:p>
            <a:r>
              <a:rPr lang="pt-BR" dirty="0" smtClean="0"/>
              <a:t>https://medium.com/baixada-nerd/criando-um-crud-completo-com-nodejs-express-e-mongodb-parte-3-3-b243d14a403c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8352E-CEE2-4C0B-BCDD-CE707A280E1B}" type="slidenum">
              <a:rPr lang="pt-BR" smtClean="0"/>
              <a:t>76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5282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8352E-CEE2-4C0B-BCDD-CE707A280E1B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687729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Lembra que fizemos 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botã</a:t>
            </a:r>
            <a:endParaRPr lang="pt-BR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de “Deletar” em nossa página </a:t>
            </a:r>
            <a:r>
              <a:rPr lang="pt-BR" dirty="0" smtClean="0"/>
              <a:t>/show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 Pois é, já estamos enviando o id que iremos apagar do nosso BD, então será simples fazer esse tratamento.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Agora a gente pode testar o delete que vai funcionar.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8352E-CEE2-4C0B-BCDD-CE707A280E1B}" type="slidenum">
              <a:rPr lang="pt-BR" smtClean="0"/>
              <a:t>77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338496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Podemos ver que em nosso</a:t>
            </a:r>
            <a:r>
              <a:rPr lang="pt-BR" baseline="0" dirty="0" smtClean="0"/>
              <a:t> banco foi deletado com sucesso.</a:t>
            </a:r>
          </a:p>
          <a:p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Note que quando clicar no botão de deletar, seremos direcionados para </a:t>
            </a:r>
            <a:r>
              <a:rPr lang="pt-BR" dirty="0" smtClean="0"/>
              <a:t>/delete/:id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 então, com o método </a:t>
            </a:r>
            <a:r>
              <a:rPr lang="pt-BR" dirty="0" smtClean="0"/>
              <a:t>.</a:t>
            </a:r>
            <a:r>
              <a:rPr lang="pt-BR" dirty="0" err="1" smtClean="0"/>
              <a:t>get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iremos pegar e armazenar o id enviado, e da mesma forma que o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updateOne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estamos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passsando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id a ser buscado em nosso BD e então deletá-lo, </a:t>
            </a:r>
            <a:r>
              <a:rPr lang="pt-BR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printamos</a:t>
            </a: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em nosso console a informação de deletado e seremos redirecionados para a tela de registros.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8352E-CEE2-4C0B-BCDD-CE707A280E1B}" type="slidenum">
              <a:rPr lang="pt-BR" smtClean="0"/>
              <a:t>78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461658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https://www.mongodb.com/pt-br/basics/create-database</a:t>
            </a:r>
          </a:p>
          <a:p>
            <a:r>
              <a:rPr lang="pt-BR" dirty="0" smtClean="0"/>
              <a:t>mongodb.com/</a:t>
            </a:r>
            <a:r>
              <a:rPr lang="pt-BR" dirty="0" err="1" smtClean="0"/>
              <a:t>pt-br</a:t>
            </a:r>
            <a:r>
              <a:rPr lang="pt-BR" dirty="0" smtClean="0"/>
              <a:t>/</a:t>
            </a:r>
            <a:r>
              <a:rPr lang="pt-BR" dirty="0" err="1" smtClean="0"/>
              <a:t>products</a:t>
            </a:r>
            <a:r>
              <a:rPr lang="pt-BR" dirty="0" smtClean="0"/>
              <a:t>/</a:t>
            </a:r>
            <a:r>
              <a:rPr lang="pt-BR" dirty="0" err="1" smtClean="0"/>
              <a:t>compass</a:t>
            </a:r>
            <a:r>
              <a:rPr lang="pt-BR" dirty="0" smtClean="0"/>
              <a:t> 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8352E-CEE2-4C0B-BCDD-CE707A280E1B}" type="slidenum">
              <a:rPr lang="pt-BR" smtClean="0"/>
              <a:t>79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23517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mongodb+srv</a:t>
            </a:r>
            <a:r>
              <a:rPr lang="pt-BR" dirty="0" smtClean="0"/>
              <a:t>://</a:t>
            </a:r>
            <a:r>
              <a:rPr lang="pt-BR" dirty="0" err="1" smtClean="0"/>
              <a:t>dbUser</a:t>
            </a:r>
            <a:r>
              <a:rPr lang="pt-BR" dirty="0" smtClean="0"/>
              <a:t>:&lt;</a:t>
            </a:r>
            <a:r>
              <a:rPr lang="pt-BR" dirty="0" err="1" smtClean="0"/>
              <a:t>password</a:t>
            </a:r>
            <a:r>
              <a:rPr lang="pt-BR" dirty="0" smtClean="0"/>
              <a:t>&gt;@cluster0.jwmmh.mongodb.net/</a:t>
            </a:r>
            <a:r>
              <a:rPr lang="pt-BR" dirty="0" err="1" smtClean="0"/>
              <a:t>test</a:t>
            </a:r>
            <a:endParaRPr lang="pt-BR" dirty="0" smtClean="0"/>
          </a:p>
          <a:p>
            <a:r>
              <a:rPr lang="pt-BR" dirty="0" err="1" smtClean="0"/>
              <a:t>mongodb+srv</a:t>
            </a:r>
            <a:r>
              <a:rPr lang="pt-BR" dirty="0" smtClean="0"/>
              <a:t>://dbUser:dbUser@cluster0.jwmmh.mongodb.net/</a:t>
            </a:r>
            <a:r>
              <a:rPr lang="pt-BR" dirty="0" err="1" smtClean="0"/>
              <a:t>test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8352E-CEE2-4C0B-BCDD-CE707A280E1B}" type="slidenum">
              <a:rPr lang="pt-BR" smtClean="0"/>
              <a:t>81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534132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referências.:</a:t>
            </a:r>
          </a:p>
          <a:p>
            <a:r>
              <a:rPr lang="pt-BR" dirty="0" smtClean="0"/>
              <a:t>https://mongoosejs.com/ </a:t>
            </a:r>
          </a:p>
          <a:p>
            <a:r>
              <a:rPr lang="pt-BR" dirty="0" smtClean="0"/>
              <a:t>https://mongoosejs.com/docs/index.html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8352E-CEE2-4C0B-BCDD-CE707A280E1B}" type="slidenum">
              <a:rPr lang="pt-BR" smtClean="0"/>
              <a:t>88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81321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&lt;!DOCTYPE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&gt;&lt;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lang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"&gt;&lt;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&lt;meta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charset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="UTF-8"&gt; &lt;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title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CRUD in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NodeJS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title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&gt;&lt;/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head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&gt;&lt;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&lt;h2&gt;Registrar&lt;h2&gt; &lt;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="/show"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="POST"&gt; &lt;input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placeholder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="Nome"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"&gt; &lt;input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text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placeholder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="Sobrenome"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surname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"&gt; &lt;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button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submit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"&gt;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Submit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button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&lt;/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 &lt;/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body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&gt;&lt;/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html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8352E-CEE2-4C0B-BCDD-CE707A280E1B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6635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Obs.: você pode abrir</a:t>
            </a:r>
            <a:r>
              <a:rPr lang="pt-BR" baseline="0" dirty="0" smtClean="0"/>
              <a:t> outro terminal para instalar e no outro terminal deixar rodando o servidor.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8352E-CEE2-4C0B-BCDD-CE707A280E1B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32773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Observe que foi adicionado</a:t>
            </a:r>
            <a:r>
              <a:rPr lang="pt-BR" baseline="0" dirty="0" smtClean="0"/>
              <a:t> a dependência “</a:t>
            </a:r>
            <a:r>
              <a:rPr lang="pt-BR" baseline="0" dirty="0" err="1" smtClean="0"/>
              <a:t>nodemon</a:t>
            </a:r>
            <a:r>
              <a:rPr lang="pt-BR" baseline="0" dirty="0" smtClean="0"/>
              <a:t>”.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18352E-CEE2-4C0B-BCDD-CE707A280E1B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1552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>
            <a:outerShdw blurRad="177800" dist="38100" dir="2700000" algn="tl">
              <a:srgbClr val="000000">
                <a:alpha val="24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152400" dist="38100" dir="2700000" algn="tl">
              <a:srgbClr val="000000">
                <a:alpha val="36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@adsonrocha/como-instalar-o-node-js-no-windows-10-cf2bd460b8a8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xpressjs.com/resources/middleware/body-parser.html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try/download/community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atlas/databas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hyperlink" Target="https://mongoosejs.com/docs/middleware.html" TargetMode="External"/><Relationship Id="rId3" Type="http://schemas.openxmlformats.org/officeDocument/2006/relationships/hyperlink" Target="https://mongoosejs.com/docs/connections.html" TargetMode="External"/><Relationship Id="rId7" Type="http://schemas.openxmlformats.org/officeDocument/2006/relationships/hyperlink" Target="https://mongoosejs.com/docs/validation.html" TargetMode="External"/><Relationship Id="rId2" Type="http://schemas.openxmlformats.org/officeDocument/2006/relationships/hyperlink" Target="https://mongoosejs.com/docs/guid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ongoosejs.com/docs/queries.html" TargetMode="External"/><Relationship Id="rId5" Type="http://schemas.openxmlformats.org/officeDocument/2006/relationships/hyperlink" Target="https://mongoosejs.com/docs/documents.html" TargetMode="External"/><Relationship Id="rId4" Type="http://schemas.openxmlformats.org/officeDocument/2006/relationships/hyperlink" Target="https://mongoosejs.com/docs/models.html" TargetMode="External"/><Relationship Id="rId9" Type="http://schemas.openxmlformats.org/officeDocument/2006/relationships/hyperlink" Target="https://mongoosejs.com/docs/populate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 smtClean="0"/>
              <a:t>Mongodb</a:t>
            </a:r>
            <a:r>
              <a:rPr lang="pt-BR" dirty="0" smtClean="0"/>
              <a:t> com </a:t>
            </a:r>
            <a:r>
              <a:rPr lang="pt-BR" dirty="0" err="1" smtClean="0"/>
              <a:t>nodejs</a:t>
            </a:r>
            <a:r>
              <a:rPr lang="pt-BR" dirty="0" smtClean="0"/>
              <a:t> e </a:t>
            </a:r>
            <a:r>
              <a:rPr lang="pt-BR" dirty="0" err="1" smtClean="0"/>
              <a:t>express</a:t>
            </a:r>
            <a:r>
              <a:rPr lang="pt-BR" dirty="0" smtClean="0"/>
              <a:t> e </a:t>
            </a:r>
            <a:r>
              <a:rPr lang="pt-BR" dirty="0" err="1" smtClean="0"/>
              <a:t>ejs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Professora: Luana </a:t>
            </a:r>
            <a:r>
              <a:rPr lang="pt-BR" dirty="0" err="1" smtClean="0"/>
              <a:t>cristina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57223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Testando o nosso Localhost:3000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 nosso servidor está rodando mas ainda não </a:t>
            </a:r>
            <a:r>
              <a:rPr lang="pt-BR" dirty="0" smtClean="0"/>
              <a:t>tem o método GET </a:t>
            </a:r>
            <a:r>
              <a:rPr lang="pt-BR" dirty="0" smtClean="0"/>
              <a:t>para exibir algo e para isso iremos usar o Express com os seus verbos para iniciar o nosso CRUD.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4644" y="3375878"/>
            <a:ext cx="5657423" cy="2846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743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CRUD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>
                <a:effectLst/>
              </a:rPr>
              <a:t>Criar (POST)</a:t>
            </a:r>
            <a:r>
              <a:rPr lang="pt-BR" dirty="0">
                <a:effectLst/>
              </a:rPr>
              <a:t> - Insere </a:t>
            </a:r>
            <a:r>
              <a:rPr lang="pt-BR" dirty="0" smtClean="0">
                <a:effectLst/>
              </a:rPr>
              <a:t>algo no </a:t>
            </a:r>
            <a:r>
              <a:rPr lang="pt-BR" dirty="0">
                <a:effectLst/>
              </a:rPr>
              <a:t>nosso </a:t>
            </a:r>
            <a:r>
              <a:rPr lang="pt-BR" dirty="0" smtClean="0">
                <a:effectLst/>
              </a:rPr>
              <a:t>BD</a:t>
            </a:r>
            <a:endParaRPr lang="pt-BR" dirty="0" smtClean="0"/>
          </a:p>
          <a:p>
            <a:r>
              <a:rPr lang="pt-BR" b="1" dirty="0" smtClean="0">
                <a:effectLst/>
              </a:rPr>
              <a:t>Ler </a:t>
            </a:r>
            <a:r>
              <a:rPr lang="pt-BR" b="1" dirty="0">
                <a:effectLst/>
              </a:rPr>
              <a:t>(GET)</a:t>
            </a:r>
            <a:r>
              <a:rPr lang="pt-BR" dirty="0">
                <a:effectLst/>
              </a:rPr>
              <a:t> - Seleciona </a:t>
            </a:r>
            <a:r>
              <a:rPr lang="pt-BR" dirty="0" smtClean="0">
                <a:effectLst/>
              </a:rPr>
              <a:t>um </a:t>
            </a:r>
            <a:r>
              <a:rPr lang="pt-BR" dirty="0">
                <a:effectLst/>
              </a:rPr>
              <a:t>ou mais valores para </a:t>
            </a:r>
            <a:r>
              <a:rPr lang="pt-BR" dirty="0" smtClean="0">
                <a:effectLst/>
              </a:rPr>
              <a:t>exibir</a:t>
            </a:r>
            <a:endParaRPr lang="pt-BR" dirty="0" smtClean="0"/>
          </a:p>
          <a:p>
            <a:r>
              <a:rPr lang="pt-BR" b="1" dirty="0" smtClean="0">
                <a:effectLst/>
              </a:rPr>
              <a:t>Atualizar </a:t>
            </a:r>
            <a:r>
              <a:rPr lang="pt-BR" b="1" dirty="0">
                <a:effectLst/>
              </a:rPr>
              <a:t>(PUT)</a:t>
            </a:r>
            <a:r>
              <a:rPr lang="pt-BR" dirty="0">
                <a:effectLst/>
              </a:rPr>
              <a:t> - Altera um valor em nosso </a:t>
            </a:r>
            <a:r>
              <a:rPr lang="pt-BR" dirty="0" smtClean="0">
                <a:effectLst/>
              </a:rPr>
              <a:t>BD</a:t>
            </a:r>
            <a:endParaRPr lang="pt-BR" dirty="0" smtClean="0"/>
          </a:p>
          <a:p>
            <a:r>
              <a:rPr lang="pt-BR" b="1" dirty="0" smtClean="0">
                <a:effectLst/>
              </a:rPr>
              <a:t>Excluir </a:t>
            </a:r>
            <a:r>
              <a:rPr lang="pt-BR" b="1" dirty="0">
                <a:effectLst/>
              </a:rPr>
              <a:t>(DELETE)</a:t>
            </a:r>
            <a:r>
              <a:rPr lang="pt-BR" dirty="0">
                <a:effectLst/>
              </a:rPr>
              <a:t> - Remover um valor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569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Read</a:t>
            </a:r>
            <a:r>
              <a:rPr lang="pt-BR" dirty="0" smtClean="0"/>
              <a:t> (ler) – </a:t>
            </a:r>
            <a:r>
              <a:rPr lang="pt-BR" dirty="0" err="1" smtClean="0"/>
              <a:t>get</a:t>
            </a:r>
            <a:r>
              <a:rPr lang="pt-BR" dirty="0" smtClean="0"/>
              <a:t> (</a:t>
            </a:r>
            <a:r>
              <a:rPr lang="pt-BR" dirty="0" err="1" smtClean="0"/>
              <a:t>express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1412" y="1806498"/>
            <a:ext cx="10891334" cy="3984703"/>
          </a:xfrm>
        </p:spPr>
        <p:txBody>
          <a:bodyPr/>
          <a:lstStyle/>
          <a:p>
            <a:r>
              <a:rPr lang="pt-BR" i="1" dirty="0" smtClean="0">
                <a:effectLst/>
              </a:rPr>
              <a:t>'/'</a:t>
            </a:r>
            <a:r>
              <a:rPr lang="pt-BR" i="1" dirty="0">
                <a:effectLst/>
              </a:rPr>
              <a:t> primeiro argumento informando a rota</a:t>
            </a:r>
            <a:endParaRPr lang="pt-BR" dirty="0">
              <a:effectLst/>
            </a:endParaRPr>
          </a:p>
          <a:p>
            <a:r>
              <a:rPr lang="pt-BR" i="1" dirty="0" smtClean="0">
                <a:effectLst/>
              </a:rPr>
              <a:t>(</a:t>
            </a:r>
            <a:r>
              <a:rPr lang="pt-BR" i="1" dirty="0" err="1">
                <a:effectLst/>
              </a:rPr>
              <a:t>req</a:t>
            </a:r>
            <a:r>
              <a:rPr lang="pt-BR" i="1" dirty="0">
                <a:effectLst/>
              </a:rPr>
              <a:t>, res) segundo argumento = </a:t>
            </a:r>
            <a:r>
              <a:rPr lang="pt-BR" i="1" dirty="0" err="1">
                <a:effectLst/>
              </a:rPr>
              <a:t>callback</a:t>
            </a:r>
            <a:r>
              <a:rPr lang="pt-BR" i="1" dirty="0">
                <a:effectLst/>
              </a:rPr>
              <a:t> com dois argumentos, no qual um </a:t>
            </a:r>
            <a:r>
              <a:rPr lang="pt-BR" i="1" dirty="0" smtClean="0">
                <a:effectLst/>
              </a:rPr>
              <a:t>solicita (</a:t>
            </a:r>
            <a:r>
              <a:rPr lang="pt-BR" i="1" dirty="0" err="1" smtClean="0">
                <a:effectLst/>
              </a:rPr>
              <a:t>req</a:t>
            </a:r>
            <a:r>
              <a:rPr lang="pt-BR" i="1" dirty="0" smtClean="0">
                <a:effectLst/>
              </a:rPr>
              <a:t>)</a:t>
            </a:r>
            <a:r>
              <a:rPr lang="pt-BR" i="1" dirty="0">
                <a:effectLst/>
              </a:rPr>
              <a:t> e o outro </a:t>
            </a:r>
            <a:r>
              <a:rPr lang="pt-BR" i="1" dirty="0" smtClean="0">
                <a:effectLst/>
              </a:rPr>
              <a:t>responde (res).</a:t>
            </a:r>
            <a:endParaRPr lang="pt-BR" dirty="0">
              <a:effectLst/>
            </a:endParaRPr>
          </a:p>
          <a:p>
            <a:r>
              <a:rPr lang="pt-BR" i="1" dirty="0" smtClean="0">
                <a:effectLst/>
              </a:rPr>
              <a:t>=&gt;</a:t>
            </a:r>
            <a:r>
              <a:rPr lang="pt-BR" i="1" dirty="0">
                <a:effectLst/>
              </a:rPr>
              <a:t> </a:t>
            </a:r>
            <a:r>
              <a:rPr lang="pt-BR" i="1" dirty="0" err="1">
                <a:effectLst/>
              </a:rPr>
              <a:t>arrow</a:t>
            </a:r>
            <a:r>
              <a:rPr lang="pt-BR" i="1" dirty="0">
                <a:effectLst/>
              </a:rPr>
              <a:t> </a:t>
            </a:r>
            <a:r>
              <a:rPr lang="pt-BR" i="1" dirty="0" err="1" smtClean="0">
                <a:effectLst/>
              </a:rPr>
              <a:t>function</a:t>
            </a:r>
            <a:endParaRPr lang="pt-BR" i="1" dirty="0" smtClean="0">
              <a:effectLst/>
            </a:endParaRPr>
          </a:p>
          <a:p>
            <a:r>
              <a:rPr lang="pt-BR" i="1" dirty="0" err="1" smtClean="0">
                <a:effectLst/>
              </a:rPr>
              <a:t>send</a:t>
            </a:r>
            <a:r>
              <a:rPr lang="pt-BR" i="1" dirty="0" smtClean="0">
                <a:effectLst/>
              </a:rPr>
              <a:t> (método para resposta)</a:t>
            </a:r>
            <a:endParaRPr lang="pt-BR" dirty="0">
              <a:effectLst/>
            </a:endParaRP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971" y="3092411"/>
            <a:ext cx="5924444" cy="170346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199" y="4591978"/>
            <a:ext cx="4729698" cy="199630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0971" y="5156742"/>
            <a:ext cx="6581775" cy="86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857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Criando um visual simples no nosso projeto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npm</a:t>
            </a:r>
            <a:r>
              <a:rPr lang="pt-BR" dirty="0" smtClean="0"/>
              <a:t> </a:t>
            </a:r>
            <a:r>
              <a:rPr lang="pt-BR" dirty="0" err="1" smtClean="0"/>
              <a:t>install</a:t>
            </a:r>
            <a:r>
              <a:rPr lang="pt-BR" dirty="0" smtClean="0"/>
              <a:t> </a:t>
            </a:r>
            <a:r>
              <a:rPr lang="pt-BR" dirty="0" err="1" smtClean="0"/>
              <a:t>ejs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78" y="3264042"/>
            <a:ext cx="7105650" cy="16383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4294" y="1785472"/>
            <a:ext cx="523875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97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Configurando o nosso </a:t>
            </a:r>
            <a:r>
              <a:rPr lang="pt-BR" dirty="0" err="1" smtClean="0"/>
              <a:t>ejs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Adicionamos ao nosso server.js a linha abaixo para o </a:t>
            </a:r>
            <a:r>
              <a:rPr lang="pt-BR" dirty="0" err="1" smtClean="0"/>
              <a:t>esj</a:t>
            </a:r>
            <a:r>
              <a:rPr lang="pt-BR" dirty="0" smtClean="0"/>
              <a:t> seja </a:t>
            </a:r>
            <a:r>
              <a:rPr lang="pt-BR" dirty="0" smtClean="0"/>
              <a:t>usado e </a:t>
            </a:r>
            <a:r>
              <a:rPr lang="pt-BR" dirty="0" smtClean="0"/>
              <a:t>configurado com o </a:t>
            </a:r>
            <a:r>
              <a:rPr lang="pt-BR" dirty="0" err="1" smtClean="0"/>
              <a:t>express</a:t>
            </a:r>
            <a:r>
              <a:rPr lang="pt-BR" dirty="0" smtClean="0"/>
              <a:t> (</a:t>
            </a:r>
            <a:r>
              <a:rPr lang="pt-BR" dirty="0" err="1" smtClean="0"/>
              <a:t>app</a:t>
            </a:r>
            <a:r>
              <a:rPr lang="pt-BR" dirty="0" smtClean="0"/>
              <a:t> = </a:t>
            </a:r>
            <a:r>
              <a:rPr lang="pt-BR" dirty="0" err="1" smtClean="0"/>
              <a:t>express</a:t>
            </a:r>
            <a:r>
              <a:rPr lang="pt-BR" dirty="0" smtClean="0"/>
              <a:t>())</a:t>
            </a:r>
            <a:endParaRPr lang="pt-BR" dirty="0" smtClean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6557" y="3552476"/>
            <a:ext cx="6179198" cy="72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233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Criando o nosso </a:t>
            </a:r>
            <a:r>
              <a:rPr lang="pt-BR" dirty="0" err="1" smtClean="0"/>
              <a:t>index.ejs</a:t>
            </a:r>
            <a:r>
              <a:rPr lang="pt-BR" dirty="0" smtClean="0"/>
              <a:t> (</a:t>
            </a:r>
            <a:r>
              <a:rPr lang="pt-BR" dirty="0" err="1" smtClean="0"/>
              <a:t>view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35620" y="2249487"/>
            <a:ext cx="10411791" cy="3541714"/>
          </a:xfrm>
        </p:spPr>
        <p:txBody>
          <a:bodyPr>
            <a:normAutofit lnSpcReduction="10000"/>
          </a:bodyPr>
          <a:lstStyle/>
          <a:p>
            <a:r>
              <a:rPr lang="pt-BR" dirty="0" smtClean="0"/>
              <a:t>Cria uma pasta chamada </a:t>
            </a:r>
            <a:r>
              <a:rPr lang="pt-BR" dirty="0" err="1" smtClean="0"/>
              <a:t>views</a:t>
            </a:r>
            <a:r>
              <a:rPr lang="pt-BR" dirty="0" smtClean="0"/>
              <a:t> (MVC)</a:t>
            </a:r>
          </a:p>
          <a:p>
            <a:pPr lvl="1"/>
            <a:r>
              <a:rPr lang="pt-BR" dirty="0" smtClean="0"/>
              <a:t>Dentro dela crie o arquivo </a:t>
            </a:r>
            <a:r>
              <a:rPr lang="pt-BR" dirty="0" err="1" smtClean="0"/>
              <a:t>index.ejs</a:t>
            </a:r>
            <a:endParaRPr lang="pt-BR" dirty="0" smtClean="0"/>
          </a:p>
          <a:p>
            <a:r>
              <a:rPr lang="pt-BR" dirty="0" smtClean="0"/>
              <a:t>Adiciona o </a:t>
            </a:r>
            <a:r>
              <a:rPr lang="pt-BR" dirty="0" err="1" smtClean="0"/>
              <a:t>html</a:t>
            </a:r>
            <a:r>
              <a:rPr lang="pt-BR" dirty="0"/>
              <a:t> </a:t>
            </a:r>
            <a:r>
              <a:rPr lang="pt-BR" dirty="0" smtClean="0"/>
              <a:t>ao </a:t>
            </a:r>
            <a:r>
              <a:rPr lang="pt-BR" dirty="0" err="1" smtClean="0"/>
              <a:t>index.ejs</a:t>
            </a:r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Obs.: É melhor digitar para aprender</a:t>
            </a:r>
          </a:p>
          <a:p>
            <a:pPr marL="0" indent="0">
              <a:buNone/>
            </a:pPr>
            <a:r>
              <a:rPr lang="pt-BR" dirty="0" smtClean="0"/>
              <a:t>e fixar na mente, mas se der erro copie</a:t>
            </a:r>
          </a:p>
          <a:p>
            <a:pPr marL="0" indent="0">
              <a:buNone/>
            </a:pPr>
            <a:r>
              <a:rPr lang="pt-BR" dirty="0" smtClean="0"/>
              <a:t>e cole na sua IDE o código que consta </a:t>
            </a:r>
          </a:p>
          <a:p>
            <a:pPr marL="0" indent="0">
              <a:buNone/>
            </a:pPr>
            <a:r>
              <a:rPr lang="pt-BR" dirty="0" smtClean="0"/>
              <a:t>no comentário.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327" y="2824193"/>
            <a:ext cx="6612673" cy="403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Configurando o nosso </a:t>
            </a:r>
            <a:r>
              <a:rPr lang="pt-BR" dirty="0" err="1" smtClean="0"/>
              <a:t>ejs</a:t>
            </a:r>
            <a:r>
              <a:rPr lang="pt-BR" dirty="0" smtClean="0"/>
              <a:t> para </a:t>
            </a:r>
            <a:r>
              <a:rPr lang="pt-BR" dirty="0" err="1" smtClean="0"/>
              <a:t>renderizar</a:t>
            </a:r>
            <a:r>
              <a:rPr lang="pt-BR" dirty="0" smtClean="0"/>
              <a:t> no nosso browser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4184767"/>
          </a:xfrm>
        </p:spPr>
        <p:txBody>
          <a:bodyPr>
            <a:normAutofit fontScale="92500"/>
          </a:bodyPr>
          <a:lstStyle/>
          <a:p>
            <a:r>
              <a:rPr lang="pt-BR" dirty="0" smtClean="0"/>
              <a:t>Substitua o código </a:t>
            </a:r>
            <a:r>
              <a:rPr lang="pt-BR" dirty="0" err="1" smtClean="0"/>
              <a:t>app.get</a:t>
            </a:r>
            <a:r>
              <a:rPr lang="pt-BR" dirty="0" smtClean="0"/>
              <a:t> para o </a:t>
            </a:r>
            <a:r>
              <a:rPr lang="pt-BR" dirty="0" err="1" smtClean="0"/>
              <a:t>res.render</a:t>
            </a:r>
            <a:r>
              <a:rPr lang="pt-BR" dirty="0" smtClean="0"/>
              <a:t>(‘</a:t>
            </a:r>
            <a:r>
              <a:rPr lang="pt-BR" dirty="0" err="1" smtClean="0"/>
              <a:t>index.ejs</a:t>
            </a:r>
            <a:r>
              <a:rPr lang="pt-BR" dirty="0" smtClean="0"/>
              <a:t>)</a:t>
            </a:r>
          </a:p>
          <a:p>
            <a:endParaRPr lang="pt-BR" dirty="0" smtClean="0"/>
          </a:p>
          <a:p>
            <a:r>
              <a:rPr lang="pt-BR" dirty="0" smtClean="0"/>
              <a:t>No nosso </a:t>
            </a:r>
            <a:r>
              <a:rPr lang="pt-BR" dirty="0" err="1" smtClean="0"/>
              <a:t>app.get</a:t>
            </a:r>
            <a:r>
              <a:rPr lang="pt-BR" dirty="0" smtClean="0"/>
              <a:t> vamos adicionar uma resposta para </a:t>
            </a:r>
            <a:r>
              <a:rPr lang="pt-BR" dirty="0" err="1" smtClean="0"/>
              <a:t>renderizar</a:t>
            </a:r>
            <a:r>
              <a:rPr lang="pt-BR" dirty="0" smtClean="0"/>
              <a:t> o nosso </a:t>
            </a:r>
            <a:r>
              <a:rPr lang="pt-BR" dirty="0" err="1" smtClean="0"/>
              <a:t>index.ejs</a:t>
            </a:r>
            <a:r>
              <a:rPr lang="pt-BR" dirty="0" smtClean="0"/>
              <a:t>.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 smtClean="0"/>
          </a:p>
          <a:p>
            <a:pPr marL="0" indent="0">
              <a:buNone/>
            </a:pPr>
            <a:r>
              <a:rPr lang="pt-BR" dirty="0" smtClean="0"/>
              <a:t>Obs.: Qualquer alteração feita no nosso projeto temos que parar e iniciar o nosso server.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8872" y="2023808"/>
            <a:ext cx="4197785" cy="112392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966" y="3792090"/>
            <a:ext cx="7013653" cy="171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315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Abrindo o nosso localhost:3000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2847" y="2821123"/>
            <a:ext cx="6366186" cy="276563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9633" y="1763780"/>
            <a:ext cx="6629400" cy="69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27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Instalando o </a:t>
            </a:r>
            <a:r>
              <a:rPr lang="pt-BR" dirty="0" err="1" smtClean="0"/>
              <a:t>nodemon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1412" y="1784194"/>
            <a:ext cx="9905999" cy="4583151"/>
          </a:xfrm>
        </p:spPr>
        <p:txBody>
          <a:bodyPr/>
          <a:lstStyle/>
          <a:p>
            <a:r>
              <a:rPr lang="pt-BR" dirty="0" smtClean="0"/>
              <a:t>Para evitar ficar parando o servidor (CTRL + C) e o rodando em seguida com o node server.js vamos instalar o </a:t>
            </a:r>
            <a:r>
              <a:rPr lang="pt-BR" dirty="0" err="1" smtClean="0"/>
              <a:t>Nodemon</a:t>
            </a:r>
            <a:r>
              <a:rPr lang="pt-BR" dirty="0" smtClean="0"/>
              <a:t> para fazer isso pra gente automaticamente após qualquer alteração feita.</a:t>
            </a:r>
          </a:p>
          <a:p>
            <a:r>
              <a:rPr lang="pt-BR" dirty="0" err="1" smtClean="0"/>
              <a:t>npm</a:t>
            </a:r>
            <a:r>
              <a:rPr lang="pt-BR" dirty="0" smtClean="0"/>
              <a:t> </a:t>
            </a:r>
            <a:r>
              <a:rPr lang="pt-BR" dirty="0" err="1" smtClean="0"/>
              <a:t>install</a:t>
            </a:r>
            <a:r>
              <a:rPr lang="pt-BR" dirty="0" smtClean="0"/>
              <a:t> </a:t>
            </a:r>
            <a:r>
              <a:rPr lang="pt-BR" dirty="0" err="1" smtClean="0"/>
              <a:t>nodemon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596" y="3701165"/>
            <a:ext cx="9489687" cy="307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94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Após a instalação com sucesso do </a:t>
            </a:r>
            <a:r>
              <a:rPr lang="pt-BR" dirty="0" err="1" smtClean="0"/>
              <a:t>nodemon</a:t>
            </a:r>
            <a:r>
              <a:rPr lang="pt-BR" dirty="0" smtClean="0"/>
              <a:t> o nosso </a:t>
            </a:r>
            <a:r>
              <a:rPr lang="pt-BR" dirty="0" err="1" smtClean="0"/>
              <a:t>package.json</a:t>
            </a:r>
            <a:r>
              <a:rPr lang="pt-BR" dirty="0" smtClean="0"/>
              <a:t> deve ficar assim: 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040" y="3053903"/>
            <a:ext cx="4618580" cy="2785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08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Instalação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VSCode</a:t>
            </a:r>
            <a:endParaRPr lang="pt-BR" dirty="0" smtClean="0"/>
          </a:p>
          <a:p>
            <a:r>
              <a:rPr lang="pt-BR" dirty="0" err="1" smtClean="0"/>
              <a:t>NodeJS</a:t>
            </a:r>
            <a:r>
              <a:rPr lang="pt-BR" dirty="0" smtClean="0"/>
              <a:t> </a:t>
            </a:r>
          </a:p>
          <a:p>
            <a:pPr lvl="1"/>
            <a:r>
              <a:rPr lang="pt-BR" dirty="0">
                <a:hlinkClick r:id="rId2"/>
              </a:rPr>
              <a:t>https://medium.com/@</a:t>
            </a:r>
            <a:r>
              <a:rPr lang="pt-BR" dirty="0" smtClean="0">
                <a:hlinkClick r:id="rId2"/>
              </a:rPr>
              <a:t>adsonrocha/como-instalar-o-node-js-no-windows-10-cf2bd460b8a8</a:t>
            </a:r>
            <a:r>
              <a:rPr lang="pt-BR" dirty="0" smtClean="0"/>
              <a:t> </a:t>
            </a:r>
            <a:endParaRPr lang="pt-BR" dirty="0"/>
          </a:p>
          <a:p>
            <a:r>
              <a:rPr lang="pt-BR" dirty="0" err="1" smtClean="0"/>
              <a:t>MongoDB</a:t>
            </a:r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6520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Usando o </a:t>
            </a:r>
            <a:r>
              <a:rPr lang="pt-BR" dirty="0" err="1" smtClean="0"/>
              <a:t>nodemon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1412" y="1628078"/>
            <a:ext cx="9905999" cy="4163123"/>
          </a:xfrm>
        </p:spPr>
        <p:txBody>
          <a:bodyPr/>
          <a:lstStyle/>
          <a:p>
            <a:r>
              <a:rPr lang="pt-BR" dirty="0" smtClean="0"/>
              <a:t>Vamos criar um script para rodar o </a:t>
            </a:r>
            <a:r>
              <a:rPr lang="pt-BR" dirty="0" err="1" smtClean="0"/>
              <a:t>nodemon</a:t>
            </a:r>
            <a:r>
              <a:rPr lang="pt-BR" dirty="0" smtClean="0"/>
              <a:t> server.js no nosso </a:t>
            </a:r>
            <a:r>
              <a:rPr lang="pt-BR" dirty="0" err="1" smtClean="0"/>
              <a:t>package.json</a:t>
            </a:r>
            <a:endParaRPr lang="pt-BR" dirty="0" smtClean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429" y="2282941"/>
            <a:ext cx="759142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70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Rodando o </a:t>
            </a:r>
            <a:r>
              <a:rPr lang="pt-BR" dirty="0" err="1" smtClean="0"/>
              <a:t>nodemon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Criamos um novo ambiente para rodar com o nosso </a:t>
            </a:r>
            <a:r>
              <a:rPr lang="pt-BR" dirty="0" err="1" smtClean="0"/>
              <a:t>nodemon</a:t>
            </a:r>
            <a:r>
              <a:rPr lang="pt-BR" dirty="0" smtClean="0"/>
              <a:t> e podemos usar dessa forma:</a:t>
            </a:r>
          </a:p>
          <a:p>
            <a:r>
              <a:rPr lang="pt-BR" dirty="0" err="1" smtClean="0"/>
              <a:t>npm</a:t>
            </a:r>
            <a:r>
              <a:rPr lang="pt-BR" dirty="0" smtClean="0"/>
              <a:t> </a:t>
            </a:r>
            <a:r>
              <a:rPr lang="pt-BR" dirty="0" err="1" smtClean="0"/>
              <a:t>run</a:t>
            </a:r>
            <a:r>
              <a:rPr lang="pt-BR" dirty="0" smtClean="0"/>
              <a:t> </a:t>
            </a:r>
            <a:r>
              <a:rPr lang="pt-BR" dirty="0" err="1" smtClean="0"/>
              <a:t>dev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086" y="3858787"/>
            <a:ext cx="748665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62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Create</a:t>
            </a:r>
            <a:r>
              <a:rPr lang="pt-BR" dirty="0" smtClean="0"/>
              <a:t> (criar) – post - </a:t>
            </a:r>
            <a:r>
              <a:rPr lang="pt-BR" dirty="0" err="1" smtClean="0"/>
              <a:t>ejS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1412" y="1784195"/>
            <a:ext cx="9905999" cy="4007006"/>
          </a:xfrm>
        </p:spPr>
        <p:txBody>
          <a:bodyPr/>
          <a:lstStyle/>
          <a:p>
            <a:r>
              <a:rPr lang="pt-BR" dirty="0" smtClean="0"/>
              <a:t>Estamos usando na nossa </a:t>
            </a:r>
            <a:r>
              <a:rPr lang="pt-BR" dirty="0" err="1" smtClean="0"/>
              <a:t>View</a:t>
            </a:r>
            <a:r>
              <a:rPr lang="pt-BR" dirty="0" smtClean="0"/>
              <a:t>(MVC) o </a:t>
            </a:r>
            <a:r>
              <a:rPr lang="pt-BR" dirty="0" err="1" smtClean="0"/>
              <a:t>index.ejs</a:t>
            </a:r>
            <a:r>
              <a:rPr lang="pt-BR" dirty="0" smtClean="0"/>
              <a:t> e para utilizar o POST(CRIAR) será necessário usar a </a:t>
            </a:r>
            <a:r>
              <a:rPr lang="pt-BR" dirty="0" err="1" smtClean="0"/>
              <a:t>tag</a:t>
            </a:r>
            <a:r>
              <a:rPr lang="pt-BR" dirty="0" smtClean="0"/>
              <a:t> &lt;</a:t>
            </a:r>
            <a:r>
              <a:rPr lang="pt-BR" dirty="0" err="1" smtClean="0"/>
              <a:t>form</a:t>
            </a:r>
            <a:r>
              <a:rPr lang="pt-BR" dirty="0" smtClean="0"/>
              <a:t>&gt; e vamos precisar também de 3 coisas:</a:t>
            </a:r>
          </a:p>
          <a:p>
            <a:pPr lvl="1"/>
            <a:r>
              <a:rPr lang="pt-BR" dirty="0" smtClean="0"/>
              <a:t>Um atributo que será a nossa ACTION</a:t>
            </a:r>
          </a:p>
          <a:p>
            <a:pPr lvl="1"/>
            <a:r>
              <a:rPr lang="pt-BR" dirty="0" smtClean="0"/>
              <a:t>Um atributo que será o nosso METHOD</a:t>
            </a:r>
          </a:p>
          <a:p>
            <a:pPr lvl="1"/>
            <a:r>
              <a:rPr lang="pt-BR" dirty="0" smtClean="0"/>
              <a:t>E um atributo “</a:t>
            </a:r>
            <a:r>
              <a:rPr lang="pt-BR" dirty="0" err="1" smtClean="0"/>
              <a:t>name</a:t>
            </a:r>
            <a:r>
              <a:rPr lang="pt-BR" dirty="0" smtClean="0"/>
              <a:t>” para todas as </a:t>
            </a:r>
            <a:r>
              <a:rPr lang="pt-BR" dirty="0" err="1" smtClean="0"/>
              <a:t>tags</a:t>
            </a:r>
            <a:r>
              <a:rPr lang="pt-BR" dirty="0" smtClean="0"/>
              <a:t> &lt;input&gt; do nosso </a:t>
            </a:r>
            <a:r>
              <a:rPr lang="pt-BR" dirty="0" err="1" smtClean="0"/>
              <a:t>form</a:t>
            </a:r>
            <a:r>
              <a:rPr lang="pt-BR" dirty="0" smtClean="0"/>
              <a:t> (formulário)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4153" y="4493942"/>
            <a:ext cx="8803527" cy="1906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58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Create</a:t>
            </a:r>
            <a:r>
              <a:rPr lang="pt-BR" dirty="0" smtClean="0"/>
              <a:t> (criar) – post – server.js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Iremos usar o verbo post do nosso </a:t>
            </a:r>
            <a:r>
              <a:rPr lang="pt-BR" dirty="0" err="1" smtClean="0"/>
              <a:t>express</a:t>
            </a:r>
            <a:r>
              <a:rPr lang="pt-BR" dirty="0" smtClean="0"/>
              <a:t> para criar a rota ‘/show’ que foi definido na nossa </a:t>
            </a:r>
            <a:r>
              <a:rPr lang="pt-BR" dirty="0" err="1" smtClean="0"/>
              <a:t>views</a:t>
            </a:r>
            <a:r>
              <a:rPr lang="pt-BR" dirty="0" smtClean="0"/>
              <a:t> no </a:t>
            </a:r>
            <a:r>
              <a:rPr lang="pt-BR" dirty="0" err="1" smtClean="0"/>
              <a:t>index.ejs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011" y="3399592"/>
            <a:ext cx="6566288" cy="107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826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Testando o post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Preencha os campos e clique no botão “</a:t>
            </a:r>
            <a:r>
              <a:rPr lang="pt-BR" dirty="0" err="1" smtClean="0"/>
              <a:t>submit</a:t>
            </a:r>
            <a:r>
              <a:rPr lang="pt-BR" dirty="0" smtClean="0"/>
              <a:t>” e veja o que acontece no terminal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5736" y="3448398"/>
            <a:ext cx="4638675" cy="199072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436" y="4020344"/>
            <a:ext cx="4752975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532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>
                <a:effectLst/>
              </a:rPr>
              <a:t>express.urlencoded</a:t>
            </a:r>
            <a:r>
              <a:rPr lang="pt-BR" b="1" dirty="0">
                <a:effectLst/>
              </a:rPr>
              <a:t>([</a:t>
            </a:r>
            <a:r>
              <a:rPr lang="pt-BR" b="1" dirty="0" err="1">
                <a:effectLst/>
              </a:rPr>
              <a:t>options</a:t>
            </a:r>
            <a:r>
              <a:rPr lang="pt-BR" b="1" dirty="0">
                <a:effectLst/>
              </a:rPr>
              <a:t>])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effectLst/>
              </a:rPr>
              <a:t>Esta é uma função de middleware integrada no Express. Ele analisa as solicitações de entrada com cargas úteis codificadas por </a:t>
            </a:r>
            <a:r>
              <a:rPr lang="pt-BR" dirty="0" err="1">
                <a:effectLst/>
              </a:rPr>
              <a:t>url</a:t>
            </a:r>
            <a:r>
              <a:rPr lang="pt-BR" dirty="0">
                <a:effectLst/>
              </a:rPr>
              <a:t> e é baseado no </a:t>
            </a:r>
            <a:r>
              <a:rPr lang="pt-BR" dirty="0" err="1">
                <a:effectLst/>
                <a:hlinkClick r:id="rId3"/>
              </a:rPr>
              <a:t>body-parser</a:t>
            </a:r>
            <a:r>
              <a:rPr lang="pt-BR" dirty="0">
                <a:effectLst/>
              </a:rPr>
              <a:t> (</a:t>
            </a:r>
            <a:r>
              <a:rPr lang="pt-BR" dirty="0">
                <a:effectLst/>
                <a:hlinkClick r:id="rId3"/>
              </a:rPr>
              <a:t>analisador de corpo</a:t>
            </a:r>
            <a:r>
              <a:rPr lang="pt-BR" dirty="0">
                <a:effectLst/>
              </a:rPr>
              <a:t> .)</a:t>
            </a:r>
          </a:p>
          <a:p>
            <a:r>
              <a:rPr lang="pt-BR" dirty="0" smtClean="0"/>
              <a:t>Adicione a linha abaixo para ler do no </a:t>
            </a:r>
            <a:r>
              <a:rPr lang="pt-BR" dirty="0" err="1" smtClean="0"/>
              <a:t>url</a:t>
            </a:r>
            <a:r>
              <a:rPr lang="pt-BR" dirty="0" smtClean="0"/>
              <a:t> (extrair da </a:t>
            </a:r>
            <a:r>
              <a:rPr lang="pt-BR" dirty="0" err="1" smtClean="0"/>
              <a:t>tag</a:t>
            </a:r>
            <a:r>
              <a:rPr lang="pt-BR" dirty="0" smtClean="0"/>
              <a:t> &lt;</a:t>
            </a:r>
            <a:r>
              <a:rPr lang="pt-BR" dirty="0" err="1" smtClean="0"/>
              <a:t>form</a:t>
            </a:r>
            <a:r>
              <a:rPr lang="pt-BR" dirty="0" smtClean="0"/>
              <a:t>&gt;) o que for preenchido nos campos ao fazer o </a:t>
            </a:r>
            <a:r>
              <a:rPr lang="pt-BR" dirty="0" err="1" smtClean="0"/>
              <a:t>request</a:t>
            </a:r>
            <a:r>
              <a:rPr lang="pt-BR" dirty="0" smtClean="0"/>
              <a:t>.</a:t>
            </a:r>
          </a:p>
          <a:p>
            <a:pPr marL="0" indent="0">
              <a:buNone/>
            </a:pPr>
            <a:r>
              <a:rPr lang="pt-BR" dirty="0" err="1" smtClean="0"/>
              <a:t>app.use</a:t>
            </a:r>
            <a:r>
              <a:rPr lang="pt-BR" dirty="0" smtClean="0"/>
              <a:t>(</a:t>
            </a:r>
            <a:r>
              <a:rPr lang="pt-BR" dirty="0" err="1" smtClean="0"/>
              <a:t>express.urlencoded</a:t>
            </a:r>
            <a:r>
              <a:rPr lang="pt-BR" dirty="0" smtClean="0"/>
              <a:t>({</a:t>
            </a:r>
            <a:r>
              <a:rPr lang="pt-BR" dirty="0" err="1" smtClean="0"/>
              <a:t>extended:true</a:t>
            </a:r>
            <a:r>
              <a:rPr lang="pt-BR" dirty="0" smtClean="0"/>
              <a:t>}))</a:t>
            </a:r>
          </a:p>
          <a:p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9495" y="5287536"/>
            <a:ext cx="8266400" cy="1312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6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Configurando o </a:t>
            </a:r>
            <a:r>
              <a:rPr lang="pt-BR" dirty="0" err="1" smtClean="0"/>
              <a:t>req.body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Vamos adicionar uma rota para exibir o que iremos digitar no nosso &lt;</a:t>
            </a:r>
            <a:r>
              <a:rPr lang="pt-BR" dirty="0" err="1" smtClean="0"/>
              <a:t>form</a:t>
            </a:r>
            <a:r>
              <a:rPr lang="pt-BR" dirty="0" smtClean="0"/>
              <a:t>&gt;</a:t>
            </a:r>
            <a:r>
              <a:rPr lang="pt-BR" dirty="0"/>
              <a:t> </a:t>
            </a:r>
            <a:r>
              <a:rPr lang="pt-BR" dirty="0" smtClean="0"/>
              <a:t>digitando o código abaixo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0095" y="3446985"/>
            <a:ext cx="6808632" cy="114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58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Testando novamente o nosso post com o </a:t>
            </a:r>
            <a:r>
              <a:rPr lang="pt-BR" b="1" dirty="0" err="1">
                <a:effectLst/>
              </a:rPr>
              <a:t>express.urlencoded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1412" y="1817649"/>
            <a:ext cx="9905999" cy="3973552"/>
          </a:xfrm>
        </p:spPr>
        <p:txBody>
          <a:bodyPr/>
          <a:lstStyle/>
          <a:p>
            <a:r>
              <a:rPr lang="pt-BR" dirty="0" smtClean="0"/>
              <a:t>Preencha novamente e dê um </a:t>
            </a:r>
            <a:r>
              <a:rPr lang="pt-BR" dirty="0" err="1" smtClean="0"/>
              <a:t>submit</a:t>
            </a:r>
            <a:r>
              <a:rPr lang="pt-BR" dirty="0" smtClean="0"/>
              <a:t> e visualize o seu terminal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19" y="2991644"/>
            <a:ext cx="4533900" cy="20574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701" y="2467769"/>
            <a:ext cx="7277100" cy="310515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45169" y="5547519"/>
            <a:ext cx="634365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9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Adicionando os dados no banco </a:t>
            </a:r>
            <a:r>
              <a:rPr lang="pt-BR" dirty="0" err="1" smtClean="0"/>
              <a:t>mongodb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1412" y="2018371"/>
            <a:ext cx="9905999" cy="3772830"/>
          </a:xfrm>
        </p:spPr>
        <p:txBody>
          <a:bodyPr/>
          <a:lstStyle/>
          <a:p>
            <a:r>
              <a:rPr lang="pt-BR" dirty="0" smtClean="0"/>
              <a:t>Instalando o </a:t>
            </a:r>
            <a:r>
              <a:rPr lang="pt-BR" dirty="0" err="1" smtClean="0"/>
              <a:t>mongodb</a:t>
            </a:r>
            <a:endParaRPr lang="pt-BR" dirty="0" smtClean="0"/>
          </a:p>
          <a:p>
            <a:pPr lvl="1"/>
            <a:r>
              <a:rPr lang="pt-BR" dirty="0" err="1" smtClean="0"/>
              <a:t>npm</a:t>
            </a:r>
            <a:r>
              <a:rPr lang="pt-BR" dirty="0" smtClean="0"/>
              <a:t> </a:t>
            </a:r>
            <a:r>
              <a:rPr lang="pt-BR" dirty="0" err="1" smtClean="0"/>
              <a:t>install</a:t>
            </a:r>
            <a:r>
              <a:rPr lang="pt-BR" dirty="0" smtClean="0"/>
              <a:t> </a:t>
            </a:r>
            <a:r>
              <a:rPr lang="pt-BR" dirty="0" err="1" smtClean="0"/>
              <a:t>mongodb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89" y="2953694"/>
            <a:ext cx="12192000" cy="2645596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4"/>
          <a:srcRect t="38557" b="4880"/>
          <a:stretch/>
        </p:blipFill>
        <p:spPr>
          <a:xfrm>
            <a:off x="7286123" y="3474863"/>
            <a:ext cx="4905877" cy="338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36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Mongodb</a:t>
            </a:r>
            <a:r>
              <a:rPr lang="pt-BR" dirty="0" smtClean="0"/>
              <a:t> </a:t>
            </a:r>
            <a:r>
              <a:rPr lang="pt-BR" dirty="0" err="1" smtClean="0"/>
              <a:t>localhost</a:t>
            </a:r>
            <a:r>
              <a:rPr lang="pt-BR" dirty="0" smtClean="0"/>
              <a:t> (ACESSANDO </a:t>
            </a:r>
            <a:r>
              <a:rPr lang="pt-BR" dirty="0" err="1" smtClean="0"/>
              <a:t>Mongodb</a:t>
            </a:r>
            <a:r>
              <a:rPr lang="pt-BR" dirty="0" smtClean="0"/>
              <a:t> por meio da nossa </a:t>
            </a:r>
            <a:r>
              <a:rPr lang="pt-BR" dirty="0" smtClean="0"/>
              <a:t>máquina)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1141413" y="2364059"/>
            <a:ext cx="108289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/>
              <a:t>Precisamos instalar o </a:t>
            </a:r>
            <a:r>
              <a:rPr lang="pt-BR" sz="3600" dirty="0" err="1" smtClean="0"/>
              <a:t>MongoDB</a:t>
            </a:r>
            <a:r>
              <a:rPr lang="pt-BR" sz="3600" dirty="0" smtClean="0"/>
              <a:t> </a:t>
            </a:r>
            <a:r>
              <a:rPr lang="pt-BR" sz="3600" dirty="0" err="1" smtClean="0"/>
              <a:t>Community</a:t>
            </a:r>
            <a:r>
              <a:rPr lang="pt-BR" sz="3600" dirty="0" smtClean="0"/>
              <a:t> Server na nossa máquina baixando (Download) do </a:t>
            </a:r>
            <a:r>
              <a:rPr lang="pt-BR" sz="3600" dirty="0" err="1" smtClean="0"/>
              <a:t>msi</a:t>
            </a:r>
            <a:r>
              <a:rPr lang="pt-BR" sz="3600" dirty="0"/>
              <a:t> </a:t>
            </a:r>
            <a:r>
              <a:rPr lang="pt-BR" sz="3600" dirty="0" smtClean="0"/>
              <a:t>no link</a:t>
            </a:r>
            <a:r>
              <a:rPr lang="pt-BR" sz="3600" dirty="0"/>
              <a:t>: </a:t>
            </a:r>
            <a:r>
              <a:rPr lang="pt-BR" sz="3600" dirty="0">
                <a:hlinkClick r:id="rId3"/>
              </a:rPr>
              <a:t>https://</a:t>
            </a:r>
            <a:r>
              <a:rPr lang="pt-BR" sz="3600" dirty="0" smtClean="0">
                <a:hlinkClick r:id="rId3"/>
              </a:rPr>
              <a:t>www.mongodb.com/try/download/community</a:t>
            </a:r>
            <a:r>
              <a:rPr lang="pt-BR" sz="3600" dirty="0" smtClean="0"/>
              <a:t> conforme tela abaixo</a:t>
            </a:r>
            <a:endParaRPr lang="pt-BR" sz="3600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217823" y="4275530"/>
            <a:ext cx="6891049" cy="2432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59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Criando um novo projeto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mkdir</a:t>
            </a:r>
            <a:r>
              <a:rPr lang="pt-BR" dirty="0" smtClean="0"/>
              <a:t> </a:t>
            </a:r>
            <a:r>
              <a:rPr lang="pt-BR" dirty="0" err="1" smtClean="0"/>
              <a:t>projetoBD</a:t>
            </a:r>
            <a:endParaRPr lang="pt-BR" dirty="0" smtClean="0"/>
          </a:p>
          <a:p>
            <a:r>
              <a:rPr lang="pt-BR" dirty="0" err="1" smtClean="0"/>
              <a:t>cd</a:t>
            </a:r>
            <a:r>
              <a:rPr lang="pt-BR" dirty="0" smtClean="0"/>
              <a:t> </a:t>
            </a:r>
            <a:r>
              <a:rPr lang="pt-BR" dirty="0" err="1" smtClean="0"/>
              <a:t>projetoBD</a:t>
            </a:r>
            <a:endParaRPr lang="pt-BR" dirty="0" smtClean="0"/>
          </a:p>
          <a:p>
            <a:r>
              <a:rPr lang="pt-BR" dirty="0" err="1"/>
              <a:t>touch</a:t>
            </a:r>
            <a:r>
              <a:rPr lang="pt-BR" dirty="0"/>
              <a:t> </a:t>
            </a:r>
            <a:r>
              <a:rPr lang="pt-BR" dirty="0" smtClean="0"/>
              <a:t>server.js (</a:t>
            </a:r>
            <a:r>
              <a:rPr lang="pt-BR" dirty="0" err="1" smtClean="0"/>
              <a:t>gitbash</a:t>
            </a:r>
            <a:r>
              <a:rPr lang="pt-BR" dirty="0" smtClean="0"/>
              <a:t>)</a:t>
            </a:r>
          </a:p>
          <a:p>
            <a:r>
              <a:rPr lang="pt-BR" dirty="0" smtClean="0"/>
              <a:t>NUL&gt; server.js (</a:t>
            </a:r>
            <a:r>
              <a:rPr lang="pt-BR" dirty="0" err="1" smtClean="0"/>
              <a:t>prompt</a:t>
            </a:r>
            <a:r>
              <a:rPr lang="pt-BR" dirty="0" smtClean="0"/>
              <a:t>)</a:t>
            </a:r>
          </a:p>
          <a:p>
            <a:r>
              <a:rPr lang="pt-BR" dirty="0" err="1" smtClean="0"/>
              <a:t>npm</a:t>
            </a:r>
            <a:r>
              <a:rPr lang="pt-BR" dirty="0" smtClean="0"/>
              <a:t> </a:t>
            </a:r>
            <a:r>
              <a:rPr lang="pt-BR" dirty="0" err="1" smtClean="0"/>
              <a:t>init</a:t>
            </a:r>
            <a:endParaRPr lang="pt-BR" dirty="0" smtClean="0"/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285" y="2249487"/>
            <a:ext cx="7000875" cy="284797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4789" y="5363737"/>
            <a:ext cx="8717212" cy="427464"/>
          </a:xfrm>
          <a:prstGeom prst="rect">
            <a:avLst/>
          </a:prstGeom>
        </p:spPr>
      </p:pic>
      <p:cxnSp>
        <p:nvCxnSpPr>
          <p:cNvPr id="7" name="Conector de seta reta 6"/>
          <p:cNvCxnSpPr/>
          <p:nvPr/>
        </p:nvCxnSpPr>
        <p:spPr>
          <a:xfrm>
            <a:off x="2653990" y="4371278"/>
            <a:ext cx="925551" cy="8785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15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091536" y="834517"/>
            <a:ext cx="108289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/>
              <a:t>Após baixar o arquivo clique nele(</a:t>
            </a:r>
            <a:r>
              <a:rPr lang="pt-BR" sz="3600" dirty="0" err="1" smtClean="0"/>
              <a:t>mongodb</a:t>
            </a:r>
            <a:r>
              <a:rPr lang="pt-BR" sz="3600" dirty="0" err="1" smtClean="0"/>
              <a:t>-so-version</a:t>
            </a:r>
            <a:r>
              <a:rPr lang="pt-BR" sz="3600" dirty="0" smtClean="0"/>
              <a:t>)</a:t>
            </a:r>
            <a:r>
              <a:rPr lang="pt-BR" sz="3600" dirty="0" smtClean="0"/>
              <a:t> e instale:</a:t>
            </a:r>
            <a:endParaRPr lang="pt-BR" sz="36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665" y="2034846"/>
            <a:ext cx="5057775" cy="139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26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091536" y="834517"/>
            <a:ext cx="10571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/>
              <a:t>Clique em “Next”. </a:t>
            </a:r>
          </a:p>
          <a:p>
            <a:r>
              <a:rPr lang="pt-BR" sz="3600" dirty="0" smtClean="0"/>
              <a:t>Depois aceite os termos e clique em Next novamente.</a:t>
            </a:r>
            <a:endParaRPr lang="pt-BR" sz="3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36" y="2268681"/>
            <a:ext cx="4924631" cy="3907675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8769" y="2268681"/>
            <a:ext cx="5003987" cy="394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10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091536" y="834517"/>
            <a:ext cx="105712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/>
              <a:t>Clique em “Complete” e em seguida “Next”. </a:t>
            </a:r>
          </a:p>
          <a:p>
            <a:r>
              <a:rPr lang="pt-BR" sz="3600" dirty="0" smtClean="0"/>
              <a:t>Depois marque “</a:t>
            </a:r>
            <a:r>
              <a:rPr lang="pt-BR" sz="3600" dirty="0" err="1" smtClean="0"/>
              <a:t>Install</a:t>
            </a:r>
            <a:r>
              <a:rPr lang="pt-BR" sz="3600" dirty="0" smtClean="0"/>
              <a:t> </a:t>
            </a:r>
            <a:r>
              <a:rPr lang="pt-BR" sz="3600" dirty="0" err="1" smtClean="0"/>
              <a:t>MongoD</a:t>
            </a:r>
            <a:r>
              <a:rPr lang="pt-BR" sz="3600" dirty="0" smtClean="0"/>
              <a:t> as a Service” e “Next”.</a:t>
            </a:r>
            <a:endParaRPr lang="pt-BR" sz="36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5738" y="2268681"/>
            <a:ext cx="5352120" cy="420585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2715" y="2268681"/>
            <a:ext cx="5372331" cy="422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646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839585" y="834517"/>
            <a:ext cx="109727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/>
              <a:t>Clique em “Next” para instalar o </a:t>
            </a:r>
            <a:r>
              <a:rPr lang="pt-BR" sz="3600" dirty="0" err="1" smtClean="0"/>
              <a:t>MongoDB</a:t>
            </a:r>
            <a:r>
              <a:rPr lang="pt-BR" sz="3600" dirty="0" smtClean="0"/>
              <a:t> </a:t>
            </a:r>
            <a:r>
              <a:rPr lang="pt-BR" sz="3600" dirty="0" err="1" smtClean="0"/>
              <a:t>Compass</a:t>
            </a:r>
            <a:r>
              <a:rPr lang="pt-BR" sz="3600" dirty="0" smtClean="0"/>
              <a:t>.</a:t>
            </a:r>
            <a:endParaRPr lang="pt-BR" sz="3600" dirty="0" smtClean="0"/>
          </a:p>
          <a:p>
            <a:r>
              <a:rPr lang="pt-BR" sz="3600" dirty="0" smtClean="0"/>
              <a:t>Clique em “</a:t>
            </a:r>
            <a:r>
              <a:rPr lang="pt-BR" sz="3600" dirty="0" err="1" smtClean="0"/>
              <a:t>Install</a:t>
            </a:r>
            <a:r>
              <a:rPr lang="pt-BR" sz="3600" dirty="0" smtClean="0"/>
              <a:t>” e aguarde a finalização da instalação.</a:t>
            </a:r>
            <a:endParaRPr lang="pt-BR" sz="3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08" y="2202364"/>
            <a:ext cx="5421634" cy="412362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3452" y="2202254"/>
            <a:ext cx="5309304" cy="412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868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Acessando o </a:t>
            </a:r>
            <a:r>
              <a:rPr lang="pt-BR" dirty="0" err="1" smtClean="0"/>
              <a:t>mongodb</a:t>
            </a:r>
            <a:r>
              <a:rPr lang="pt-BR" dirty="0" smtClean="0"/>
              <a:t> em nossa máquina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1141413" y="2097088"/>
            <a:ext cx="108289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/>
              <a:t>Clique no arquivo “</a:t>
            </a:r>
            <a:r>
              <a:rPr lang="pt-BR" sz="3600" dirty="0" err="1" smtClean="0"/>
              <a:t>mongod</a:t>
            </a:r>
            <a:r>
              <a:rPr lang="pt-BR" sz="3600" dirty="0" smtClean="0"/>
              <a:t>” para executar o serviço do </a:t>
            </a:r>
            <a:r>
              <a:rPr lang="pt-BR" sz="3600" dirty="0" err="1" smtClean="0"/>
              <a:t>MongoDB</a:t>
            </a:r>
            <a:r>
              <a:rPr lang="pt-BR" sz="3600" dirty="0" smtClean="0"/>
              <a:t> por meio do “Explorer” e depois clicando em “C:” &gt;Arquivos de Programas&gt; </a:t>
            </a:r>
            <a:r>
              <a:rPr lang="pt-BR" sz="3600" dirty="0" err="1" smtClean="0"/>
              <a:t>MongoDB</a:t>
            </a:r>
            <a:r>
              <a:rPr lang="pt-BR" sz="3600" dirty="0" smtClean="0"/>
              <a:t> &gt; Server &gt; 5.0</a:t>
            </a:r>
          </a:p>
          <a:p>
            <a:r>
              <a:rPr lang="pt-BR" sz="3600" dirty="0" smtClean="0"/>
              <a:t>Ex.: C</a:t>
            </a:r>
            <a:r>
              <a:rPr lang="pt-BR" sz="3600" dirty="0"/>
              <a:t>:\Program Files\</a:t>
            </a:r>
            <a:r>
              <a:rPr lang="pt-BR" sz="3600" dirty="0" err="1"/>
              <a:t>MongoDB</a:t>
            </a:r>
            <a:r>
              <a:rPr lang="pt-BR" sz="3600" dirty="0"/>
              <a:t>\Server\5.0\bin</a:t>
            </a:r>
            <a:endParaRPr lang="pt-BR" sz="3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120" y="4405412"/>
            <a:ext cx="563880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15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839585" y="834517"/>
            <a:ext cx="10972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/>
              <a:t>Abra o Mongo </a:t>
            </a:r>
            <a:r>
              <a:rPr lang="pt-BR" sz="3600" dirty="0" err="1" smtClean="0"/>
              <a:t>Compass</a:t>
            </a:r>
            <a:r>
              <a:rPr lang="pt-BR" sz="3600" dirty="0" smtClean="0"/>
              <a:t> po</a:t>
            </a:r>
            <a:r>
              <a:rPr lang="pt-BR" sz="3600" dirty="0" smtClean="0"/>
              <a:t>r meio do menu Iniciar</a:t>
            </a:r>
            <a:endParaRPr lang="pt-BR" sz="3600" dirty="0" smtClean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t="42901" r="91409"/>
          <a:stretch/>
        </p:blipFill>
        <p:spPr>
          <a:xfrm>
            <a:off x="4397433" y="2128057"/>
            <a:ext cx="2394066" cy="4508399"/>
          </a:xfrm>
          <a:prstGeom prst="rect">
            <a:avLst/>
          </a:prstGeom>
        </p:spPr>
      </p:pic>
      <p:sp>
        <p:nvSpPr>
          <p:cNvPr id="6" name="Retângulo de cantos arredondados 5"/>
          <p:cNvSpPr/>
          <p:nvPr/>
        </p:nvSpPr>
        <p:spPr>
          <a:xfrm>
            <a:off x="4530436" y="3931920"/>
            <a:ext cx="2327564" cy="357447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 para a direita 6"/>
          <p:cNvSpPr/>
          <p:nvPr/>
        </p:nvSpPr>
        <p:spPr>
          <a:xfrm>
            <a:off x="2302626" y="3682537"/>
            <a:ext cx="2161309" cy="856211"/>
          </a:xfrm>
          <a:prstGeom prst="rightArrow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501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601" y="1430972"/>
            <a:ext cx="6281681" cy="47026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839585" y="834517"/>
            <a:ext cx="10972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/>
              <a:t>Clique em “Connect”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9277003" y="3271079"/>
            <a:ext cx="689957" cy="494586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eta para a esquerda 3"/>
          <p:cNvSpPr/>
          <p:nvPr/>
        </p:nvSpPr>
        <p:spPr>
          <a:xfrm>
            <a:off x="10041773" y="2948950"/>
            <a:ext cx="1770611" cy="1138844"/>
          </a:xfrm>
          <a:prstGeom prst="leftArrow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0067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53" y="1480848"/>
            <a:ext cx="11130742" cy="4966266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839585" y="834517"/>
            <a:ext cx="10972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/>
              <a:t>Note que a conexão é “localhost:27010”</a:t>
            </a:r>
          </a:p>
        </p:txBody>
      </p:sp>
      <p:sp>
        <p:nvSpPr>
          <p:cNvPr id="6" name="Retângulo de cantos arredondados 5"/>
          <p:cNvSpPr/>
          <p:nvPr/>
        </p:nvSpPr>
        <p:spPr>
          <a:xfrm>
            <a:off x="773083" y="3023786"/>
            <a:ext cx="1413164" cy="494586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 para a direita 6"/>
          <p:cNvSpPr/>
          <p:nvPr/>
        </p:nvSpPr>
        <p:spPr>
          <a:xfrm>
            <a:off x="0" y="2917767"/>
            <a:ext cx="773083" cy="756458"/>
          </a:xfrm>
          <a:prstGeom prst="rightArrow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91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49479" y="144692"/>
            <a:ext cx="9905998" cy="1478570"/>
          </a:xfrm>
        </p:spPr>
        <p:txBody>
          <a:bodyPr/>
          <a:lstStyle/>
          <a:p>
            <a:r>
              <a:rPr lang="pt-BR" dirty="0" smtClean="0"/>
              <a:t>Criando um banco pelo </a:t>
            </a:r>
            <a:r>
              <a:rPr lang="pt-BR" dirty="0" err="1" smtClean="0"/>
              <a:t>cloud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1307668" y="1250154"/>
            <a:ext cx="107208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/>
              <a:t>Precisamos criar um conta no </a:t>
            </a:r>
            <a:r>
              <a:rPr lang="pt-BR" sz="3600" dirty="0" smtClean="0"/>
              <a:t>Atlas clicando no link:</a:t>
            </a:r>
          </a:p>
          <a:p>
            <a:r>
              <a:rPr lang="pt-BR" sz="3600" dirty="0">
                <a:hlinkClick r:id="rId3"/>
              </a:rPr>
              <a:t>https://</a:t>
            </a:r>
            <a:r>
              <a:rPr lang="pt-BR" sz="3600" dirty="0" smtClean="0">
                <a:hlinkClick r:id="rId3"/>
              </a:rPr>
              <a:t>www.mongodb.com/atlas/database</a:t>
            </a:r>
            <a:r>
              <a:rPr lang="pt-BR" sz="3600" dirty="0" smtClean="0"/>
              <a:t> </a:t>
            </a:r>
          </a:p>
          <a:p>
            <a:r>
              <a:rPr lang="pt-BR" sz="3600" dirty="0" smtClean="0"/>
              <a:t>Clique em “</a:t>
            </a:r>
            <a:r>
              <a:rPr lang="pt-BR" sz="3600" dirty="0" err="1" smtClean="0"/>
              <a:t>Try</a:t>
            </a:r>
            <a:r>
              <a:rPr lang="pt-BR" sz="3600" dirty="0" smtClean="0"/>
              <a:t> </a:t>
            </a:r>
            <a:r>
              <a:rPr lang="pt-BR" sz="3600" dirty="0" err="1" smtClean="0"/>
              <a:t>Free</a:t>
            </a:r>
            <a:r>
              <a:rPr lang="pt-BR" sz="3600" dirty="0" smtClean="0"/>
              <a:t>”</a:t>
            </a:r>
            <a:endParaRPr lang="pt-BR" sz="36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/>
          <a:srcRect t="3695" b="14930"/>
          <a:stretch/>
        </p:blipFill>
        <p:spPr>
          <a:xfrm>
            <a:off x="1489059" y="3092335"/>
            <a:ext cx="9210705" cy="3765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04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1158038" y="526947"/>
            <a:ext cx="10720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/>
              <a:t>Crie a conta por meio do Google ou preencha os campos e clique em “</a:t>
            </a:r>
            <a:r>
              <a:rPr lang="pt-BR" sz="3600" dirty="0" err="1" smtClean="0"/>
              <a:t>Create</a:t>
            </a:r>
            <a:r>
              <a:rPr lang="pt-BR" sz="3600" dirty="0" smtClean="0"/>
              <a:t> </a:t>
            </a:r>
            <a:r>
              <a:rPr lang="pt-BR" sz="3600" dirty="0" err="1" smtClean="0"/>
              <a:t>account</a:t>
            </a:r>
            <a:r>
              <a:rPr lang="pt-BR" sz="3600" dirty="0" smtClean="0"/>
              <a:t>”</a:t>
            </a:r>
            <a:endParaRPr lang="pt-BR" sz="3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565" y="1727276"/>
            <a:ext cx="8442035" cy="5077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585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Npm</a:t>
            </a:r>
            <a:r>
              <a:rPr lang="pt-BR" dirty="0" smtClean="0"/>
              <a:t> </a:t>
            </a:r>
            <a:r>
              <a:rPr lang="pt-BR" dirty="0" err="1" smtClean="0"/>
              <a:t>init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479" y="0"/>
            <a:ext cx="86945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51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4540" y="2835232"/>
            <a:ext cx="5079872" cy="354171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9409" y="3107510"/>
            <a:ext cx="5576922" cy="3269434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1158038" y="526947"/>
            <a:ext cx="10720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/>
              <a:t>Clique na opção “New Project” após clicar na seta.</a:t>
            </a:r>
          </a:p>
          <a:p>
            <a:r>
              <a:rPr lang="pt-BR" sz="3600" dirty="0" smtClean="0"/>
              <a:t>Nomeie o projeto com “</a:t>
            </a:r>
            <a:r>
              <a:rPr lang="pt-BR" sz="3600" dirty="0" err="1" smtClean="0"/>
              <a:t>ProjetoDB</a:t>
            </a:r>
            <a:r>
              <a:rPr lang="pt-BR" sz="3600" dirty="0" smtClean="0"/>
              <a:t>” e clique em “Next”</a:t>
            </a:r>
            <a:endParaRPr lang="pt-BR" sz="3600" dirty="0"/>
          </a:p>
        </p:txBody>
      </p:sp>
      <p:sp>
        <p:nvSpPr>
          <p:cNvPr id="7" name="Retângulo de cantos arredondados 6"/>
          <p:cNvSpPr/>
          <p:nvPr/>
        </p:nvSpPr>
        <p:spPr>
          <a:xfrm>
            <a:off x="2344189" y="4987636"/>
            <a:ext cx="1064029" cy="407324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 para a esquerda 7"/>
          <p:cNvSpPr/>
          <p:nvPr/>
        </p:nvSpPr>
        <p:spPr>
          <a:xfrm>
            <a:off x="3408218" y="4962698"/>
            <a:ext cx="1092339" cy="432262"/>
          </a:xfrm>
          <a:prstGeom prst="leftArrow">
            <a:avLst/>
          </a:prstGeom>
          <a:noFill/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de cantos arredondados 8"/>
          <p:cNvSpPr/>
          <p:nvPr/>
        </p:nvSpPr>
        <p:spPr>
          <a:xfrm>
            <a:off x="1158038" y="3857105"/>
            <a:ext cx="1718165" cy="399011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 para a direita 9"/>
          <p:cNvSpPr/>
          <p:nvPr/>
        </p:nvSpPr>
        <p:spPr>
          <a:xfrm>
            <a:off x="216131" y="3665912"/>
            <a:ext cx="941907" cy="781396"/>
          </a:xfrm>
          <a:prstGeom prst="rightArrow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de cantos arredondados 10"/>
          <p:cNvSpPr/>
          <p:nvPr/>
        </p:nvSpPr>
        <p:spPr>
          <a:xfrm>
            <a:off x="7589520" y="5062450"/>
            <a:ext cx="1180407" cy="465513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 para a direita 11"/>
          <p:cNvSpPr/>
          <p:nvPr/>
        </p:nvSpPr>
        <p:spPr>
          <a:xfrm>
            <a:off x="6746961" y="4987636"/>
            <a:ext cx="822960" cy="581891"/>
          </a:xfrm>
          <a:prstGeom prst="rightArrow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de cantos arredondados 12"/>
          <p:cNvSpPr/>
          <p:nvPr/>
        </p:nvSpPr>
        <p:spPr>
          <a:xfrm>
            <a:off x="11222182" y="5352289"/>
            <a:ext cx="465513" cy="520087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cima 13"/>
          <p:cNvSpPr/>
          <p:nvPr/>
        </p:nvSpPr>
        <p:spPr>
          <a:xfrm>
            <a:off x="11147367" y="5872376"/>
            <a:ext cx="615142" cy="706582"/>
          </a:xfrm>
          <a:prstGeom prst="upArrow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50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1412" y="735980"/>
            <a:ext cx="9905999" cy="5055221"/>
          </a:xfrm>
        </p:spPr>
        <p:txBody>
          <a:bodyPr/>
          <a:lstStyle/>
          <a:p>
            <a:r>
              <a:rPr lang="pt-BR" dirty="0" smtClean="0"/>
              <a:t>Vai clicando “Next”</a:t>
            </a:r>
          </a:p>
          <a:p>
            <a:r>
              <a:rPr lang="pt-BR" dirty="0" smtClean="0"/>
              <a:t>Depois “</a:t>
            </a:r>
            <a:r>
              <a:rPr lang="pt-BR" dirty="0" err="1" smtClean="0"/>
              <a:t>Create</a:t>
            </a:r>
            <a:r>
              <a:rPr lang="pt-BR" dirty="0" smtClean="0"/>
              <a:t> Project”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331" y="1973767"/>
            <a:ext cx="7002464" cy="4371278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592" y="1639888"/>
            <a:ext cx="300990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253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0088" y="2154383"/>
            <a:ext cx="8497229" cy="4328665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158038" y="526947"/>
            <a:ext cx="107208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/>
              <a:t>Clique no botão “Build a </a:t>
            </a:r>
            <a:r>
              <a:rPr lang="pt-BR" sz="3600" dirty="0" err="1" smtClean="0"/>
              <a:t>Database</a:t>
            </a:r>
            <a:r>
              <a:rPr lang="pt-BR" sz="3600" dirty="0" smtClean="0"/>
              <a:t>” após ter sido criado o “</a:t>
            </a:r>
            <a:r>
              <a:rPr lang="pt-BR" sz="3600" dirty="0" err="1" smtClean="0"/>
              <a:t>ProjetoDB</a:t>
            </a:r>
            <a:r>
              <a:rPr lang="pt-BR" sz="3600" dirty="0" smtClean="0"/>
              <a:t>”</a:t>
            </a:r>
            <a:endParaRPr lang="pt-BR" sz="3600" dirty="0"/>
          </a:p>
        </p:txBody>
      </p:sp>
      <p:sp>
        <p:nvSpPr>
          <p:cNvPr id="6" name="Retângulo de cantos arredondados 5"/>
          <p:cNvSpPr/>
          <p:nvPr/>
        </p:nvSpPr>
        <p:spPr>
          <a:xfrm>
            <a:off x="6874625" y="5037513"/>
            <a:ext cx="1172095" cy="448887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 para a direita 6"/>
          <p:cNvSpPr/>
          <p:nvPr/>
        </p:nvSpPr>
        <p:spPr>
          <a:xfrm>
            <a:off x="-53322" y="2367742"/>
            <a:ext cx="1313410" cy="573578"/>
          </a:xfrm>
          <a:prstGeom prst="rightArrow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de cantos arredondados 7"/>
          <p:cNvSpPr/>
          <p:nvPr/>
        </p:nvSpPr>
        <p:spPr>
          <a:xfrm>
            <a:off x="1317364" y="2430088"/>
            <a:ext cx="1172095" cy="448887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 para a direita 8"/>
          <p:cNvSpPr/>
          <p:nvPr/>
        </p:nvSpPr>
        <p:spPr>
          <a:xfrm>
            <a:off x="5508702" y="4975167"/>
            <a:ext cx="1313410" cy="573578"/>
          </a:xfrm>
          <a:prstGeom prst="rightArrow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248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1412" y="936702"/>
            <a:ext cx="9905999" cy="4854499"/>
          </a:xfrm>
        </p:spPr>
        <p:txBody>
          <a:bodyPr/>
          <a:lstStyle/>
          <a:p>
            <a:r>
              <a:rPr lang="pt-BR" dirty="0" smtClean="0"/>
              <a:t>Selecione a opção “FREE” clicando no botão “</a:t>
            </a:r>
            <a:r>
              <a:rPr lang="pt-BR" dirty="0" err="1" smtClean="0"/>
              <a:t>Create</a:t>
            </a:r>
            <a:r>
              <a:rPr lang="pt-BR" dirty="0" smtClean="0"/>
              <a:t>”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956" y="1481350"/>
            <a:ext cx="6378012" cy="5198229"/>
          </a:xfrm>
          <a:prstGeom prst="rect">
            <a:avLst/>
          </a:prstGeom>
        </p:spPr>
      </p:pic>
      <p:sp>
        <p:nvSpPr>
          <p:cNvPr id="2" name="Retângulo de cantos arredondados 1"/>
          <p:cNvSpPr/>
          <p:nvPr/>
        </p:nvSpPr>
        <p:spPr>
          <a:xfrm>
            <a:off x="6891251" y="5145578"/>
            <a:ext cx="1554480" cy="565266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 para a esquerda 4"/>
          <p:cNvSpPr/>
          <p:nvPr/>
        </p:nvSpPr>
        <p:spPr>
          <a:xfrm>
            <a:off x="8445731" y="4941916"/>
            <a:ext cx="1271847" cy="972589"/>
          </a:xfrm>
          <a:prstGeom prst="leftArrow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61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1412" y="669074"/>
            <a:ext cx="9905999" cy="5122128"/>
          </a:xfrm>
        </p:spPr>
        <p:txBody>
          <a:bodyPr/>
          <a:lstStyle/>
          <a:p>
            <a:r>
              <a:rPr lang="pt-BR" dirty="0" smtClean="0"/>
              <a:t>Selecione “</a:t>
            </a:r>
            <a:r>
              <a:rPr lang="pt-BR" dirty="0" err="1" smtClean="0"/>
              <a:t>Shared</a:t>
            </a:r>
            <a:r>
              <a:rPr lang="pt-BR" dirty="0" smtClean="0"/>
              <a:t>” e depois clique </a:t>
            </a:r>
            <a:r>
              <a:rPr lang="pt-BR" dirty="0" smtClean="0"/>
              <a:t>no botão “</a:t>
            </a:r>
            <a:r>
              <a:rPr lang="pt-BR" dirty="0" err="1" smtClean="0"/>
              <a:t>Create</a:t>
            </a:r>
            <a:r>
              <a:rPr lang="pt-BR" dirty="0" smtClean="0"/>
              <a:t> Cluster” e aguarde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746" y="1257423"/>
            <a:ext cx="5644665" cy="5376133"/>
          </a:xfrm>
          <a:prstGeom prst="rect">
            <a:avLst/>
          </a:prstGeom>
        </p:spPr>
      </p:pic>
      <p:sp>
        <p:nvSpPr>
          <p:cNvPr id="4" name="Retângulo de cantos arredondados 3"/>
          <p:cNvSpPr/>
          <p:nvPr/>
        </p:nvSpPr>
        <p:spPr>
          <a:xfrm>
            <a:off x="4355869" y="2623320"/>
            <a:ext cx="1654233" cy="485640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de cantos arredondados 6"/>
          <p:cNvSpPr/>
          <p:nvPr/>
        </p:nvSpPr>
        <p:spPr>
          <a:xfrm>
            <a:off x="4912822" y="6168044"/>
            <a:ext cx="989214" cy="465512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 para cima 7"/>
          <p:cNvSpPr/>
          <p:nvPr/>
        </p:nvSpPr>
        <p:spPr>
          <a:xfrm>
            <a:off x="4912822" y="3132044"/>
            <a:ext cx="852735" cy="648650"/>
          </a:xfrm>
          <a:prstGeom prst="upArrow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 para baixo 8"/>
          <p:cNvSpPr/>
          <p:nvPr/>
        </p:nvSpPr>
        <p:spPr>
          <a:xfrm>
            <a:off x="5000772" y="5484929"/>
            <a:ext cx="827117" cy="658714"/>
          </a:xfrm>
          <a:prstGeom prst="downArrow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880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3652" y="1616295"/>
            <a:ext cx="8710093" cy="4848149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1412" y="669074"/>
            <a:ext cx="9905999" cy="5122128"/>
          </a:xfrm>
        </p:spPr>
        <p:txBody>
          <a:bodyPr/>
          <a:lstStyle/>
          <a:p>
            <a:r>
              <a:rPr lang="pt-BR" dirty="0" smtClean="0"/>
              <a:t>Clique em “</a:t>
            </a:r>
            <a:r>
              <a:rPr lang="pt-BR" dirty="0" err="1" smtClean="0"/>
              <a:t>Username</a:t>
            </a:r>
            <a:r>
              <a:rPr lang="pt-BR" dirty="0" smtClean="0"/>
              <a:t> </a:t>
            </a:r>
            <a:r>
              <a:rPr lang="pt-BR" dirty="0" err="1" smtClean="0"/>
              <a:t>and</a:t>
            </a:r>
            <a:r>
              <a:rPr lang="pt-BR" dirty="0" smtClean="0"/>
              <a:t> </a:t>
            </a:r>
            <a:r>
              <a:rPr lang="pt-BR" dirty="0" err="1" smtClean="0"/>
              <a:t>Password</a:t>
            </a:r>
            <a:r>
              <a:rPr lang="pt-BR" dirty="0" smtClean="0"/>
              <a:t>” e coloque “</a:t>
            </a:r>
            <a:r>
              <a:rPr lang="pt-BR" dirty="0" err="1" smtClean="0"/>
              <a:t>dbUser</a:t>
            </a:r>
            <a:r>
              <a:rPr lang="pt-BR" dirty="0" smtClean="0"/>
              <a:t>” para “</a:t>
            </a:r>
            <a:r>
              <a:rPr lang="pt-BR" dirty="0" err="1" smtClean="0"/>
              <a:t>Username</a:t>
            </a:r>
            <a:r>
              <a:rPr lang="pt-BR" dirty="0" smtClean="0"/>
              <a:t>” e “</a:t>
            </a:r>
            <a:r>
              <a:rPr lang="pt-BR" dirty="0" err="1" smtClean="0"/>
              <a:t>Pssword</a:t>
            </a:r>
            <a:r>
              <a:rPr lang="pt-BR" dirty="0" smtClean="0"/>
              <a:t>” e em seguida clique em “</a:t>
            </a:r>
            <a:r>
              <a:rPr lang="pt-BR" dirty="0" err="1" smtClean="0"/>
              <a:t>Create</a:t>
            </a:r>
            <a:r>
              <a:rPr lang="pt-BR" dirty="0" smtClean="0"/>
              <a:t> </a:t>
            </a:r>
            <a:r>
              <a:rPr lang="pt-BR" dirty="0" err="1" smtClean="0"/>
              <a:t>User</a:t>
            </a:r>
            <a:r>
              <a:rPr lang="pt-BR" dirty="0" smtClean="0"/>
              <a:t>”</a:t>
            </a:r>
            <a:endParaRPr lang="pt-BR" dirty="0"/>
          </a:p>
        </p:txBody>
      </p:sp>
      <p:sp>
        <p:nvSpPr>
          <p:cNvPr id="4" name="Retângulo de cantos arredondados 3"/>
          <p:cNvSpPr/>
          <p:nvPr/>
        </p:nvSpPr>
        <p:spPr>
          <a:xfrm>
            <a:off x="3125586" y="2744497"/>
            <a:ext cx="2385752" cy="1204047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 para a direita 5"/>
          <p:cNvSpPr/>
          <p:nvPr/>
        </p:nvSpPr>
        <p:spPr>
          <a:xfrm>
            <a:off x="1487979" y="2715401"/>
            <a:ext cx="1637608" cy="1262238"/>
          </a:xfrm>
          <a:prstGeom prst="rightArrow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de cantos arredondados 10"/>
          <p:cNvSpPr/>
          <p:nvPr/>
        </p:nvSpPr>
        <p:spPr>
          <a:xfrm>
            <a:off x="3524596" y="5087389"/>
            <a:ext cx="1629295" cy="881149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de cantos arredondados 11"/>
          <p:cNvSpPr/>
          <p:nvPr/>
        </p:nvSpPr>
        <p:spPr>
          <a:xfrm>
            <a:off x="5203769" y="5087389"/>
            <a:ext cx="1629295" cy="881149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cima 12"/>
          <p:cNvSpPr/>
          <p:nvPr/>
        </p:nvSpPr>
        <p:spPr>
          <a:xfrm>
            <a:off x="3803073" y="6015216"/>
            <a:ext cx="1030778" cy="723207"/>
          </a:xfrm>
          <a:prstGeom prst="upArrow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para cima 13"/>
          <p:cNvSpPr/>
          <p:nvPr/>
        </p:nvSpPr>
        <p:spPr>
          <a:xfrm>
            <a:off x="5503027" y="6015216"/>
            <a:ext cx="1030778" cy="723207"/>
          </a:xfrm>
          <a:prstGeom prst="upArrow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de cantos arredondados 14"/>
          <p:cNvSpPr/>
          <p:nvPr/>
        </p:nvSpPr>
        <p:spPr>
          <a:xfrm>
            <a:off x="6892072" y="5336771"/>
            <a:ext cx="1212837" cy="565265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Seta para a esquerda 15"/>
          <p:cNvSpPr/>
          <p:nvPr/>
        </p:nvSpPr>
        <p:spPr>
          <a:xfrm>
            <a:off x="8142316" y="5226586"/>
            <a:ext cx="1479666" cy="818885"/>
          </a:xfrm>
          <a:prstGeom prst="leftArrow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7995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852" y="2290863"/>
            <a:ext cx="8220335" cy="4496385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1412" y="669074"/>
            <a:ext cx="9905999" cy="5122128"/>
          </a:xfrm>
        </p:spPr>
        <p:txBody>
          <a:bodyPr/>
          <a:lstStyle/>
          <a:p>
            <a:r>
              <a:rPr lang="pt-BR" dirty="0" smtClean="0"/>
              <a:t>Selecione a opção “</a:t>
            </a:r>
            <a:r>
              <a:rPr lang="pt-BR" dirty="0" err="1" smtClean="0"/>
              <a:t>My</a:t>
            </a:r>
            <a:r>
              <a:rPr lang="pt-BR" dirty="0" smtClean="0"/>
              <a:t> Local </a:t>
            </a:r>
            <a:r>
              <a:rPr lang="pt-BR" dirty="0" err="1" smtClean="0"/>
              <a:t>Environment</a:t>
            </a:r>
            <a:r>
              <a:rPr lang="pt-BR" dirty="0" smtClean="0"/>
              <a:t>”;</a:t>
            </a:r>
          </a:p>
          <a:p>
            <a:r>
              <a:rPr lang="pt-BR" dirty="0" smtClean="0"/>
              <a:t>Digite o “IP </a:t>
            </a:r>
            <a:r>
              <a:rPr lang="pt-BR" dirty="0" err="1" smtClean="0"/>
              <a:t>Address</a:t>
            </a:r>
            <a:r>
              <a:rPr lang="pt-BR" dirty="0"/>
              <a:t>”: </a:t>
            </a:r>
            <a:r>
              <a:rPr lang="pt-BR" dirty="0" smtClean="0"/>
              <a:t>0.0.0.0/0</a:t>
            </a:r>
          </a:p>
          <a:p>
            <a:r>
              <a:rPr lang="pt-BR" dirty="0" smtClean="0"/>
              <a:t>Clique em “</a:t>
            </a:r>
            <a:r>
              <a:rPr lang="pt-BR" dirty="0" err="1" smtClean="0"/>
              <a:t>Add</a:t>
            </a:r>
            <a:r>
              <a:rPr lang="pt-BR" dirty="0" smtClean="0"/>
              <a:t> </a:t>
            </a:r>
            <a:r>
              <a:rPr lang="pt-BR" dirty="0" err="1" smtClean="0"/>
              <a:t>Entry</a:t>
            </a:r>
            <a:r>
              <a:rPr lang="pt-BR" dirty="0" smtClean="0"/>
              <a:t>”</a:t>
            </a:r>
            <a:endParaRPr lang="pt-BR" dirty="0"/>
          </a:p>
        </p:txBody>
      </p:sp>
      <p:sp>
        <p:nvSpPr>
          <p:cNvPr id="4" name="Retângulo de cantos arredondados 3"/>
          <p:cNvSpPr/>
          <p:nvPr/>
        </p:nvSpPr>
        <p:spPr>
          <a:xfrm>
            <a:off x="3524596" y="3199139"/>
            <a:ext cx="4031673" cy="1556999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 para a direita 5"/>
          <p:cNvSpPr/>
          <p:nvPr/>
        </p:nvSpPr>
        <p:spPr>
          <a:xfrm>
            <a:off x="1886988" y="3276818"/>
            <a:ext cx="1637608" cy="1262238"/>
          </a:xfrm>
          <a:prstGeom prst="rightArrow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de cantos arredondados 10"/>
          <p:cNvSpPr/>
          <p:nvPr/>
        </p:nvSpPr>
        <p:spPr>
          <a:xfrm>
            <a:off x="3911137" y="5853333"/>
            <a:ext cx="1949336" cy="771912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de cantos arredondados 14"/>
          <p:cNvSpPr/>
          <p:nvPr/>
        </p:nvSpPr>
        <p:spPr>
          <a:xfrm>
            <a:off x="7764087" y="6068293"/>
            <a:ext cx="1055717" cy="565265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 para a direita 16"/>
          <p:cNvSpPr/>
          <p:nvPr/>
        </p:nvSpPr>
        <p:spPr>
          <a:xfrm>
            <a:off x="2007523" y="5791202"/>
            <a:ext cx="1903614" cy="1066798"/>
          </a:xfrm>
          <a:prstGeom prst="rightArrow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eta para baixo 4"/>
          <p:cNvSpPr/>
          <p:nvPr/>
        </p:nvSpPr>
        <p:spPr>
          <a:xfrm>
            <a:off x="7992687" y="5336771"/>
            <a:ext cx="598516" cy="731522"/>
          </a:xfrm>
          <a:prstGeom prst="downArrow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7100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941" y="1128972"/>
            <a:ext cx="9048750" cy="5314950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1412" y="669074"/>
            <a:ext cx="9905999" cy="5122128"/>
          </a:xfrm>
        </p:spPr>
        <p:txBody>
          <a:bodyPr/>
          <a:lstStyle/>
          <a:p>
            <a:r>
              <a:rPr lang="pt-BR" dirty="0" smtClean="0"/>
              <a:t>Clique em “</a:t>
            </a:r>
            <a:r>
              <a:rPr lang="pt-BR" dirty="0" err="1" smtClean="0"/>
              <a:t>Finish</a:t>
            </a:r>
            <a:r>
              <a:rPr lang="pt-BR" dirty="0" smtClean="0"/>
              <a:t> </a:t>
            </a:r>
            <a:r>
              <a:rPr lang="pt-BR" dirty="0" err="1" smtClean="0"/>
              <a:t>and</a:t>
            </a:r>
            <a:r>
              <a:rPr lang="pt-BR" dirty="0" smtClean="0"/>
              <a:t> Close”</a:t>
            </a: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8898774" y="5646294"/>
            <a:ext cx="1949336" cy="771912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 para a direita 16"/>
          <p:cNvSpPr/>
          <p:nvPr/>
        </p:nvSpPr>
        <p:spPr>
          <a:xfrm>
            <a:off x="6995160" y="5584163"/>
            <a:ext cx="1903614" cy="1066798"/>
          </a:xfrm>
          <a:prstGeom prst="rightArrow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0737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837" y="2176462"/>
            <a:ext cx="7172325" cy="2505075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1412" y="669074"/>
            <a:ext cx="9905999" cy="5122128"/>
          </a:xfrm>
        </p:spPr>
        <p:txBody>
          <a:bodyPr/>
          <a:lstStyle/>
          <a:p>
            <a:r>
              <a:rPr lang="pt-BR" dirty="0" smtClean="0"/>
              <a:t>Clique me “Go </a:t>
            </a:r>
            <a:r>
              <a:rPr lang="pt-BR" dirty="0" err="1" smtClean="0"/>
              <a:t>to</a:t>
            </a:r>
            <a:r>
              <a:rPr lang="pt-BR" dirty="0" smtClean="0"/>
              <a:t> </a:t>
            </a:r>
            <a:r>
              <a:rPr lang="pt-BR" dirty="0" err="1" smtClean="0"/>
              <a:t>Databases</a:t>
            </a:r>
            <a:r>
              <a:rPr lang="pt-BR" dirty="0" smtClean="0"/>
              <a:t>”</a:t>
            </a: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7573786" y="3534861"/>
            <a:ext cx="1949336" cy="771912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 para a direita 16"/>
          <p:cNvSpPr/>
          <p:nvPr/>
        </p:nvSpPr>
        <p:spPr>
          <a:xfrm flipH="1">
            <a:off x="9523122" y="3387418"/>
            <a:ext cx="2045709" cy="1066798"/>
          </a:xfrm>
          <a:prstGeom prst="rightArrow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572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902" y="1305714"/>
            <a:ext cx="7366462" cy="5032134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1412" y="669074"/>
            <a:ext cx="9905999" cy="5122128"/>
          </a:xfrm>
        </p:spPr>
        <p:txBody>
          <a:bodyPr/>
          <a:lstStyle/>
          <a:p>
            <a:r>
              <a:rPr lang="pt-BR" dirty="0" smtClean="0"/>
              <a:t>Clique me “Connect”</a:t>
            </a: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2867890" y="3391556"/>
            <a:ext cx="886199" cy="694131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 para a direita 16"/>
          <p:cNvSpPr/>
          <p:nvPr/>
        </p:nvSpPr>
        <p:spPr>
          <a:xfrm rot="5400000" flipH="1">
            <a:off x="2773228" y="4088021"/>
            <a:ext cx="1075521" cy="1070852"/>
          </a:xfrm>
          <a:prstGeom prst="rightArrow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185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Package.json</a:t>
            </a:r>
            <a:r>
              <a:rPr lang="pt-BR" dirty="0" smtClean="0"/>
              <a:t> após o comando </a:t>
            </a:r>
            <a:r>
              <a:rPr lang="pt-BR" dirty="0" err="1" smtClean="0"/>
              <a:t>npm</a:t>
            </a:r>
            <a:r>
              <a:rPr lang="pt-BR" dirty="0" smtClean="0"/>
              <a:t> </a:t>
            </a:r>
            <a:r>
              <a:rPr lang="pt-BR" dirty="0" err="1" smtClean="0"/>
              <a:t>init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88" y="2097088"/>
            <a:ext cx="12192000" cy="361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55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067" y="1277361"/>
            <a:ext cx="7030937" cy="5389446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1412" y="669074"/>
            <a:ext cx="9905999" cy="5122128"/>
          </a:xfrm>
        </p:spPr>
        <p:txBody>
          <a:bodyPr/>
          <a:lstStyle/>
          <a:p>
            <a:r>
              <a:rPr lang="pt-BR" dirty="0" smtClean="0"/>
              <a:t>Selecione a opção “Connect </a:t>
            </a:r>
            <a:r>
              <a:rPr lang="pt-BR" dirty="0" err="1" smtClean="0"/>
              <a:t>using</a:t>
            </a:r>
            <a:r>
              <a:rPr lang="pt-BR" dirty="0" smtClean="0"/>
              <a:t> </a:t>
            </a:r>
            <a:r>
              <a:rPr lang="pt-BR" dirty="0" err="1" smtClean="0"/>
              <a:t>MongoDB</a:t>
            </a:r>
            <a:r>
              <a:rPr lang="pt-BR" dirty="0" smtClean="0"/>
              <a:t> </a:t>
            </a:r>
            <a:r>
              <a:rPr lang="pt-BR" dirty="0" err="1" smtClean="0"/>
              <a:t>Compass</a:t>
            </a:r>
            <a:r>
              <a:rPr lang="pt-BR" dirty="0" smtClean="0"/>
              <a:t>” </a:t>
            </a: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2457225" y="4995949"/>
            <a:ext cx="6608619" cy="768909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 para a direita 16"/>
          <p:cNvSpPr/>
          <p:nvPr/>
        </p:nvSpPr>
        <p:spPr>
          <a:xfrm rot="10800000" flipH="1">
            <a:off x="565265" y="4819982"/>
            <a:ext cx="1877393" cy="1070852"/>
          </a:xfrm>
          <a:prstGeom prst="rightArrow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8221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8801" y="1137402"/>
            <a:ext cx="6301497" cy="5720598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1412" y="669074"/>
            <a:ext cx="9905999" cy="5122128"/>
          </a:xfrm>
        </p:spPr>
        <p:txBody>
          <a:bodyPr/>
          <a:lstStyle/>
          <a:p>
            <a:r>
              <a:rPr lang="pt-BR" dirty="0" smtClean="0"/>
              <a:t>Copie a </a:t>
            </a:r>
            <a:r>
              <a:rPr lang="pt-BR" dirty="0" err="1" smtClean="0"/>
              <a:t>string</a:t>
            </a:r>
            <a:r>
              <a:rPr lang="pt-BR" dirty="0" smtClean="0"/>
              <a:t> de conexão</a:t>
            </a: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2698295" y="4435527"/>
            <a:ext cx="5739123" cy="452357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 para a direita 16"/>
          <p:cNvSpPr/>
          <p:nvPr/>
        </p:nvSpPr>
        <p:spPr>
          <a:xfrm rot="10800000">
            <a:off x="8520545" y="4126279"/>
            <a:ext cx="1801485" cy="1070852"/>
          </a:xfrm>
          <a:prstGeom prst="rightArrow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275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839585" y="834517"/>
            <a:ext cx="10972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 smtClean="0"/>
              <a:t>Abra o Mongo </a:t>
            </a:r>
            <a:r>
              <a:rPr lang="pt-BR" sz="3600" dirty="0" err="1" smtClean="0"/>
              <a:t>Compass</a:t>
            </a:r>
            <a:r>
              <a:rPr lang="pt-BR" sz="3600" dirty="0" smtClean="0"/>
              <a:t> po</a:t>
            </a:r>
            <a:r>
              <a:rPr lang="pt-BR" sz="3600" dirty="0" smtClean="0"/>
              <a:t>r meio do menu Iniciar</a:t>
            </a:r>
            <a:endParaRPr lang="pt-BR" sz="3600" dirty="0" smtClean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/>
          <a:srcRect t="42901" r="91409"/>
          <a:stretch/>
        </p:blipFill>
        <p:spPr>
          <a:xfrm>
            <a:off x="4397433" y="2128057"/>
            <a:ext cx="2394066" cy="4508399"/>
          </a:xfrm>
          <a:prstGeom prst="rect">
            <a:avLst/>
          </a:prstGeom>
        </p:spPr>
      </p:pic>
      <p:sp>
        <p:nvSpPr>
          <p:cNvPr id="6" name="Retângulo de cantos arredondados 5"/>
          <p:cNvSpPr/>
          <p:nvPr/>
        </p:nvSpPr>
        <p:spPr>
          <a:xfrm>
            <a:off x="4530436" y="3931920"/>
            <a:ext cx="2327564" cy="357447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 para a direita 6"/>
          <p:cNvSpPr/>
          <p:nvPr/>
        </p:nvSpPr>
        <p:spPr>
          <a:xfrm>
            <a:off x="2302626" y="3682537"/>
            <a:ext cx="2161309" cy="856211"/>
          </a:xfrm>
          <a:prstGeom prst="rightArrow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359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418" y="1730135"/>
            <a:ext cx="7734300" cy="4343400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1412" y="669074"/>
            <a:ext cx="10488093" cy="5122128"/>
          </a:xfrm>
        </p:spPr>
        <p:txBody>
          <a:bodyPr/>
          <a:lstStyle/>
          <a:p>
            <a:r>
              <a:rPr lang="pt-BR" dirty="0" smtClean="0"/>
              <a:t>Cole e substitua o “&lt;</a:t>
            </a:r>
            <a:r>
              <a:rPr lang="pt-BR" dirty="0" err="1" smtClean="0"/>
              <a:t>password</a:t>
            </a:r>
            <a:r>
              <a:rPr lang="pt-BR" dirty="0" smtClean="0"/>
              <a:t>&gt;” pela senha que criamos anteriormente “</a:t>
            </a:r>
            <a:r>
              <a:rPr lang="pt-BR" dirty="0" err="1" smtClean="0"/>
              <a:t>dbUser</a:t>
            </a:r>
            <a:r>
              <a:rPr lang="pt-BR" dirty="0" smtClean="0"/>
              <a:t>”</a:t>
            </a:r>
          </a:p>
          <a:p>
            <a:r>
              <a:rPr lang="pt-BR" dirty="0" smtClean="0"/>
              <a:t>Clique em “Connect”</a:t>
            </a: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2972615" y="3532209"/>
            <a:ext cx="6412454" cy="594070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 para a direita 16"/>
          <p:cNvSpPr/>
          <p:nvPr/>
        </p:nvSpPr>
        <p:spPr>
          <a:xfrm rot="10800000">
            <a:off x="9431136" y="3293818"/>
            <a:ext cx="1801485" cy="1070852"/>
          </a:xfrm>
          <a:prstGeom prst="rightArrow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de cantos arredondados 5"/>
          <p:cNvSpPr/>
          <p:nvPr/>
        </p:nvSpPr>
        <p:spPr>
          <a:xfrm>
            <a:off x="8362603" y="4197927"/>
            <a:ext cx="1064029" cy="590204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 para cima 6"/>
          <p:cNvSpPr/>
          <p:nvPr/>
        </p:nvSpPr>
        <p:spPr>
          <a:xfrm>
            <a:off x="8512233" y="4821075"/>
            <a:ext cx="872836" cy="889173"/>
          </a:xfrm>
          <a:prstGeom prst="upArrow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837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30" y="1241838"/>
            <a:ext cx="11975869" cy="4454718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1412" y="669074"/>
            <a:ext cx="10488093" cy="5122128"/>
          </a:xfrm>
        </p:spPr>
        <p:txBody>
          <a:bodyPr/>
          <a:lstStyle/>
          <a:p>
            <a:r>
              <a:rPr lang="pt-BR" dirty="0" smtClean="0"/>
              <a:t>Conectamos com sucesso na nossa </a:t>
            </a:r>
            <a:r>
              <a:rPr lang="pt-BR" dirty="0" err="1" smtClean="0"/>
              <a:t>Database</a:t>
            </a:r>
            <a:r>
              <a:rPr lang="pt-B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966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1412" y="1193180"/>
            <a:ext cx="9905999" cy="4598021"/>
          </a:xfrm>
        </p:spPr>
        <p:txBody>
          <a:bodyPr/>
          <a:lstStyle/>
          <a:p>
            <a:r>
              <a:rPr lang="pt-BR" dirty="0" smtClean="0"/>
              <a:t>Clique em “Connect”</a:t>
            </a:r>
            <a:endParaRPr lang="pt-BR" dirty="0" smtClean="0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884935" y="69875"/>
            <a:ext cx="9905998" cy="1478570"/>
          </a:xfrm>
        </p:spPr>
        <p:txBody>
          <a:bodyPr/>
          <a:lstStyle/>
          <a:p>
            <a:r>
              <a:rPr lang="pt-BR" dirty="0" smtClean="0"/>
              <a:t>Para adicionar ao nosso </a:t>
            </a:r>
            <a:r>
              <a:rPr lang="pt-BR" dirty="0" err="1" smtClean="0"/>
              <a:t>nodejs</a:t>
            </a:r>
            <a:r>
              <a:rPr lang="pt-BR" dirty="0" smtClean="0"/>
              <a:t> – parte2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642" y="1637687"/>
            <a:ext cx="6678064" cy="4976646"/>
          </a:xfrm>
          <a:prstGeom prst="rect">
            <a:avLst/>
          </a:prstGeom>
        </p:spPr>
      </p:pic>
      <p:sp>
        <p:nvSpPr>
          <p:cNvPr id="4" name="Retângulo de cantos arredondados 3"/>
          <p:cNvSpPr/>
          <p:nvPr/>
        </p:nvSpPr>
        <p:spPr>
          <a:xfrm>
            <a:off x="4364182" y="3383280"/>
            <a:ext cx="781396" cy="598516"/>
          </a:xfrm>
          <a:prstGeom prst="roundRect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 para cima 7"/>
          <p:cNvSpPr/>
          <p:nvPr/>
        </p:nvSpPr>
        <p:spPr>
          <a:xfrm>
            <a:off x="4389119" y="3977726"/>
            <a:ext cx="756459" cy="831272"/>
          </a:xfrm>
          <a:prstGeom prst="upArrow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4452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6067" y="1277361"/>
            <a:ext cx="7030937" cy="5389446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1412" y="669074"/>
            <a:ext cx="9905999" cy="5122128"/>
          </a:xfrm>
        </p:spPr>
        <p:txBody>
          <a:bodyPr/>
          <a:lstStyle/>
          <a:p>
            <a:r>
              <a:rPr lang="pt-BR" dirty="0" smtClean="0"/>
              <a:t>Selecione a opção “Connect </a:t>
            </a:r>
            <a:r>
              <a:rPr lang="pt-BR" dirty="0" err="1" smtClean="0"/>
              <a:t>your</a:t>
            </a:r>
            <a:r>
              <a:rPr lang="pt-BR" dirty="0" smtClean="0"/>
              <a:t> </a:t>
            </a:r>
            <a:r>
              <a:rPr lang="pt-BR" dirty="0" err="1" smtClean="0"/>
              <a:t>application</a:t>
            </a:r>
            <a:r>
              <a:rPr lang="pt-BR" dirty="0" smtClean="0"/>
              <a:t>” </a:t>
            </a: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2457225" y="4181302"/>
            <a:ext cx="6608619" cy="768909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 para a direita 16"/>
          <p:cNvSpPr/>
          <p:nvPr/>
        </p:nvSpPr>
        <p:spPr>
          <a:xfrm rot="10800000" flipH="1">
            <a:off x="565265" y="4005335"/>
            <a:ext cx="1877393" cy="1070852"/>
          </a:xfrm>
          <a:prstGeom prst="rightArrow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90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000" y="1155469"/>
            <a:ext cx="6724293" cy="5626173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1412" y="669074"/>
            <a:ext cx="9905999" cy="5122128"/>
          </a:xfrm>
        </p:spPr>
        <p:txBody>
          <a:bodyPr/>
          <a:lstStyle/>
          <a:p>
            <a:r>
              <a:rPr lang="pt-BR" dirty="0" smtClean="0"/>
              <a:t>Copie a </a:t>
            </a:r>
            <a:r>
              <a:rPr lang="pt-BR" dirty="0" err="1" smtClean="0"/>
              <a:t>string</a:t>
            </a:r>
            <a:r>
              <a:rPr lang="pt-BR" dirty="0" smtClean="0"/>
              <a:t> de conexão</a:t>
            </a:r>
          </a:p>
        </p:txBody>
      </p:sp>
      <p:sp>
        <p:nvSpPr>
          <p:cNvPr id="11" name="Retângulo de cantos arredondados 10"/>
          <p:cNvSpPr/>
          <p:nvPr/>
        </p:nvSpPr>
        <p:spPr>
          <a:xfrm>
            <a:off x="3387100" y="4269272"/>
            <a:ext cx="6164223" cy="452357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Seta para a direita 16"/>
          <p:cNvSpPr/>
          <p:nvPr/>
        </p:nvSpPr>
        <p:spPr>
          <a:xfrm rot="10800000">
            <a:off x="9551323" y="3960025"/>
            <a:ext cx="1801485" cy="1070852"/>
          </a:xfrm>
          <a:prstGeom prst="rightArrow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035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1412" y="532016"/>
            <a:ext cx="9905999" cy="5259186"/>
          </a:xfrm>
        </p:spPr>
        <p:txBody>
          <a:bodyPr/>
          <a:lstStyle/>
          <a:p>
            <a:r>
              <a:rPr lang="pt-BR" dirty="0" smtClean="0"/>
              <a:t>Podemos </a:t>
            </a:r>
            <a:r>
              <a:rPr lang="pt-BR" dirty="0" smtClean="0"/>
              <a:t>utilizar a opção “Include </a:t>
            </a:r>
            <a:r>
              <a:rPr lang="pt-BR" dirty="0" err="1" smtClean="0"/>
              <a:t>full</a:t>
            </a:r>
            <a:r>
              <a:rPr lang="pt-BR" dirty="0" smtClean="0"/>
              <a:t> driver </a:t>
            </a:r>
            <a:r>
              <a:rPr lang="pt-BR" dirty="0" err="1" smtClean="0"/>
              <a:t>code</a:t>
            </a:r>
            <a:r>
              <a:rPr lang="pt-BR" dirty="0" smtClean="0"/>
              <a:t> </a:t>
            </a:r>
            <a:r>
              <a:rPr lang="pt-BR" dirty="0" err="1" smtClean="0"/>
              <a:t>example</a:t>
            </a:r>
            <a:r>
              <a:rPr lang="pt-BR" dirty="0" smtClean="0"/>
              <a:t>” para adicionar ao nosso código no VS </a:t>
            </a:r>
            <a:r>
              <a:rPr lang="pt-BR" dirty="0" err="1" smtClean="0"/>
              <a:t>Code</a:t>
            </a:r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8417" y="1027888"/>
            <a:ext cx="6179815" cy="5605667"/>
          </a:xfrm>
          <a:prstGeom prst="rect">
            <a:avLst/>
          </a:prstGeom>
        </p:spPr>
      </p:pic>
      <p:sp>
        <p:nvSpPr>
          <p:cNvPr id="5" name="Retângulo de cantos arredondados 4"/>
          <p:cNvSpPr/>
          <p:nvPr/>
        </p:nvSpPr>
        <p:spPr>
          <a:xfrm>
            <a:off x="5627716" y="3815542"/>
            <a:ext cx="5602779" cy="2094807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 para a direita 7"/>
          <p:cNvSpPr/>
          <p:nvPr/>
        </p:nvSpPr>
        <p:spPr>
          <a:xfrm>
            <a:off x="3408217" y="4087092"/>
            <a:ext cx="2219499" cy="1679171"/>
          </a:xfrm>
          <a:prstGeom prst="rightArrow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3514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Conectando a nossa aplicação </a:t>
            </a:r>
            <a:r>
              <a:rPr lang="pt-BR" dirty="0" err="1" smtClean="0"/>
              <a:t>nodejs</a:t>
            </a:r>
            <a:r>
              <a:rPr lang="pt-BR" dirty="0" smtClean="0"/>
              <a:t> no </a:t>
            </a:r>
            <a:r>
              <a:rPr lang="pt-BR" dirty="0" err="1" smtClean="0"/>
              <a:t>vs</a:t>
            </a:r>
            <a:r>
              <a:rPr lang="pt-BR" dirty="0" smtClean="0"/>
              <a:t> </a:t>
            </a:r>
            <a:r>
              <a:rPr lang="pt-BR" dirty="0" err="1" smtClean="0"/>
              <a:t>code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Devemos </a:t>
            </a:r>
            <a:r>
              <a:rPr lang="pt-BR" dirty="0" smtClean="0"/>
              <a:t>adicionar </a:t>
            </a:r>
            <a:r>
              <a:rPr lang="pt-BR" dirty="0" smtClean="0"/>
              <a:t>a </a:t>
            </a:r>
            <a:r>
              <a:rPr lang="pt-BR" dirty="0" err="1" smtClean="0"/>
              <a:t>string</a:t>
            </a:r>
            <a:r>
              <a:rPr lang="pt-BR" dirty="0" smtClean="0"/>
              <a:t> copiada no passo anterior</a:t>
            </a:r>
          </a:p>
          <a:p>
            <a:pPr marL="0" indent="0">
              <a:buNone/>
            </a:pPr>
            <a:r>
              <a:rPr lang="pt-BR" dirty="0" err="1" smtClean="0"/>
              <a:t>mongodb+srv</a:t>
            </a:r>
            <a:r>
              <a:rPr lang="pt-BR" dirty="0"/>
              <a:t>://</a:t>
            </a:r>
            <a:r>
              <a:rPr lang="pt-BR" dirty="0" err="1"/>
              <a:t>dbUser</a:t>
            </a:r>
            <a:r>
              <a:rPr lang="pt-BR" dirty="0"/>
              <a:t>:&lt;</a:t>
            </a:r>
            <a:r>
              <a:rPr lang="pt-BR" dirty="0" err="1"/>
              <a:t>password</a:t>
            </a:r>
            <a:r>
              <a:rPr lang="pt-BR" dirty="0"/>
              <a:t>&gt;@</a:t>
            </a:r>
            <a:r>
              <a:rPr lang="pt-BR" dirty="0" smtClean="0"/>
              <a:t>cluster0.soi0v.mongodb.net/</a:t>
            </a:r>
            <a:r>
              <a:rPr lang="pt-BR" dirty="0" err="1" smtClean="0"/>
              <a:t>myFirstDatabase?retryWrites</a:t>
            </a:r>
            <a:r>
              <a:rPr lang="pt-BR" dirty="0" smtClean="0"/>
              <a:t>=</a:t>
            </a:r>
            <a:r>
              <a:rPr lang="pt-BR" dirty="0" err="1" smtClean="0"/>
              <a:t>true&amp;w</a:t>
            </a:r>
            <a:r>
              <a:rPr lang="pt-BR" dirty="0" smtClean="0"/>
              <a:t>=</a:t>
            </a:r>
            <a:r>
              <a:rPr lang="pt-BR" dirty="0" err="1" smtClean="0"/>
              <a:t>majority</a:t>
            </a:r>
            <a:endParaRPr lang="pt-BR" dirty="0" smtClean="0"/>
          </a:p>
          <a:p>
            <a:r>
              <a:rPr lang="pt-BR" dirty="0" smtClean="0"/>
              <a:t>Substituir o “&lt;</a:t>
            </a:r>
            <a:r>
              <a:rPr lang="pt-BR" dirty="0" err="1" smtClean="0"/>
              <a:t>password</a:t>
            </a:r>
            <a:r>
              <a:rPr lang="pt-BR" dirty="0" smtClean="0"/>
              <a:t>&gt;” para “</a:t>
            </a:r>
            <a:r>
              <a:rPr lang="pt-BR" dirty="0" err="1" smtClean="0"/>
              <a:t>dbUser</a:t>
            </a:r>
            <a:r>
              <a:rPr lang="pt-BR" dirty="0" smtClean="0"/>
              <a:t>” que criamos anteriormente e o banco</a:t>
            </a:r>
          </a:p>
          <a:p>
            <a:pPr marL="0" indent="0">
              <a:buNone/>
            </a:pPr>
            <a:r>
              <a:rPr lang="pt-BR" b="1" dirty="0" err="1">
                <a:solidFill>
                  <a:schemeClr val="tx2">
                    <a:lumMod val="75000"/>
                  </a:schemeClr>
                </a:solidFill>
              </a:rPr>
              <a:t>mongodb+srv</a:t>
            </a:r>
            <a:r>
              <a:rPr lang="pt-BR" b="1" dirty="0">
                <a:solidFill>
                  <a:schemeClr val="tx2">
                    <a:lumMod val="75000"/>
                  </a:schemeClr>
                </a:solidFill>
              </a:rPr>
              <a:t>://</a:t>
            </a:r>
            <a:r>
              <a:rPr lang="pt-BR" b="1" dirty="0" smtClean="0">
                <a:solidFill>
                  <a:schemeClr val="tx2">
                    <a:lumMod val="75000"/>
                  </a:schemeClr>
                </a:solidFill>
              </a:rPr>
              <a:t>dbUser:dbUser@cluster0.soi0v.mongodb.net/</a:t>
            </a:r>
            <a:r>
              <a:rPr lang="pt-BR" b="1" dirty="0" err="1" smtClean="0">
                <a:solidFill>
                  <a:schemeClr val="tx2">
                    <a:lumMod val="75000"/>
                  </a:schemeClr>
                </a:solidFill>
              </a:rPr>
              <a:t>myFirstDatabase?retryWrites</a:t>
            </a:r>
            <a:r>
              <a:rPr lang="pt-BR" b="1" dirty="0" smtClean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pt-BR" b="1" dirty="0" err="1" smtClean="0">
                <a:solidFill>
                  <a:schemeClr val="tx2">
                    <a:lumMod val="75000"/>
                  </a:schemeClr>
                </a:solidFill>
              </a:rPr>
              <a:t>true&amp;w</a:t>
            </a:r>
            <a:r>
              <a:rPr lang="pt-BR" b="1" dirty="0" smtClean="0">
                <a:solidFill>
                  <a:schemeClr val="tx2">
                    <a:lumMod val="75000"/>
                  </a:schemeClr>
                </a:solidFill>
              </a:rPr>
              <a:t>=</a:t>
            </a:r>
            <a:r>
              <a:rPr lang="pt-BR" b="1" dirty="0" err="1" smtClean="0">
                <a:solidFill>
                  <a:schemeClr val="tx2">
                    <a:lumMod val="75000"/>
                  </a:schemeClr>
                </a:solidFill>
              </a:rPr>
              <a:t>majority</a:t>
            </a:r>
            <a:endParaRPr lang="pt-BR" b="1" dirty="0">
              <a:solidFill>
                <a:schemeClr val="tx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335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Erro ao tentar usar o comando node sem ter o modules 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3" y="2097088"/>
            <a:ext cx="9982200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2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1412" y="1193180"/>
            <a:ext cx="9905999" cy="4598021"/>
          </a:xfrm>
        </p:spPr>
        <p:txBody>
          <a:bodyPr/>
          <a:lstStyle/>
          <a:p>
            <a:r>
              <a:rPr lang="pt-BR" dirty="0" smtClean="0"/>
              <a:t>Importa o </a:t>
            </a:r>
            <a:r>
              <a:rPr lang="pt-BR" dirty="0" err="1" smtClean="0"/>
              <a:t>mongoDB</a:t>
            </a:r>
            <a:r>
              <a:rPr lang="pt-BR" dirty="0" smtClean="0"/>
              <a:t> e insere a URI copiada colocando a senha cadastrada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r>
              <a:rPr lang="pt-BR" dirty="0" smtClean="0"/>
              <a:t>Adicionando a conexão com o nosso banco</a:t>
            </a:r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884935" y="69875"/>
            <a:ext cx="9905998" cy="1478570"/>
          </a:xfrm>
        </p:spPr>
        <p:txBody>
          <a:bodyPr/>
          <a:lstStyle/>
          <a:p>
            <a:pPr algn="ctr"/>
            <a:r>
              <a:rPr lang="pt-BR" dirty="0" smtClean="0"/>
              <a:t>Para adicionar ao nosso </a:t>
            </a:r>
            <a:r>
              <a:rPr lang="pt-BR" dirty="0" err="1" smtClean="0"/>
              <a:t>nodejs</a:t>
            </a:r>
            <a:r>
              <a:rPr lang="pt-BR" dirty="0" smtClean="0"/>
              <a:t> – parte3</a:t>
            </a:r>
            <a:br>
              <a:rPr lang="pt-BR" dirty="0" smtClean="0"/>
            </a:br>
            <a:r>
              <a:rPr lang="pt-BR" dirty="0" err="1" smtClean="0"/>
              <a:t>crud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83" y="1996442"/>
            <a:ext cx="11153775" cy="52387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3687" y="4013188"/>
            <a:ext cx="5800725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908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1412" y="856211"/>
            <a:ext cx="10346777" cy="4934990"/>
          </a:xfrm>
        </p:spPr>
        <p:txBody>
          <a:bodyPr/>
          <a:lstStyle/>
          <a:p>
            <a:r>
              <a:rPr lang="pt-BR" dirty="0" smtClean="0"/>
              <a:t>Para rodar o nosso código devemos abrir “New Terminal” na opção “Terminal” do nosso VS </a:t>
            </a:r>
            <a:r>
              <a:rPr lang="pt-BR" dirty="0" err="1" smtClean="0"/>
              <a:t>Code</a:t>
            </a:r>
            <a:r>
              <a:rPr lang="pt-BR" dirty="0" smtClean="0"/>
              <a:t>. 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/>
          <a:srcRect l="50864" r="32023" b="57340"/>
          <a:stretch/>
        </p:blipFill>
        <p:spPr>
          <a:xfrm>
            <a:off x="3592381" y="1945590"/>
            <a:ext cx="5444837" cy="3845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769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1412" y="856211"/>
            <a:ext cx="10346777" cy="4934990"/>
          </a:xfrm>
        </p:spPr>
        <p:txBody>
          <a:bodyPr/>
          <a:lstStyle/>
          <a:p>
            <a:r>
              <a:rPr lang="pt-BR" dirty="0" smtClean="0"/>
              <a:t>Acesse a pasta que está o seu código. No meu caso </a:t>
            </a:r>
            <a:r>
              <a:rPr lang="pt-BR" dirty="0"/>
              <a:t>estava em “C:\</a:t>
            </a:r>
            <a:r>
              <a:rPr lang="pt-BR" dirty="0" err="1" smtClean="0"/>
              <a:t>Users</a:t>
            </a:r>
            <a:r>
              <a:rPr lang="pt-BR" dirty="0" smtClean="0"/>
              <a:t>\</a:t>
            </a:r>
            <a:r>
              <a:rPr lang="pt-BR" dirty="0" err="1" smtClean="0"/>
              <a:t>User</a:t>
            </a:r>
            <a:r>
              <a:rPr lang="pt-BR" dirty="0" smtClean="0"/>
              <a:t>\Desktop\</a:t>
            </a:r>
            <a:r>
              <a:rPr lang="pt-BR" dirty="0" err="1" smtClean="0"/>
              <a:t>cursosPratica</a:t>
            </a:r>
            <a:r>
              <a:rPr lang="pt-BR" dirty="0" smtClean="0"/>
              <a:t>\Aula\</a:t>
            </a:r>
            <a:r>
              <a:rPr lang="pt-BR" dirty="0" err="1" smtClean="0"/>
              <a:t>projetoBDCerto</a:t>
            </a:r>
            <a:r>
              <a:rPr lang="pt-BR" dirty="0" smtClean="0"/>
              <a:t>\</a:t>
            </a:r>
            <a:r>
              <a:rPr lang="pt-BR" dirty="0" err="1" smtClean="0"/>
              <a:t>projetoBD</a:t>
            </a:r>
            <a:r>
              <a:rPr lang="pt-BR" dirty="0" smtClean="0"/>
              <a:t>” e para acessar digitei os comandos abaixo no Terminal:</a:t>
            </a:r>
          </a:p>
          <a:p>
            <a:pPr marL="0" indent="0">
              <a:buNone/>
            </a:pPr>
            <a:r>
              <a:rPr lang="pt-BR" dirty="0" smtClean="0"/>
              <a:t> 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478" y="2816109"/>
            <a:ext cx="8115300" cy="28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80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1412" y="856211"/>
            <a:ext cx="10346777" cy="4934990"/>
          </a:xfrm>
        </p:spPr>
        <p:txBody>
          <a:bodyPr/>
          <a:lstStyle/>
          <a:p>
            <a:r>
              <a:rPr lang="pt-BR" dirty="0" smtClean="0"/>
              <a:t>Digite o código: “</a:t>
            </a:r>
            <a:r>
              <a:rPr lang="pt-BR" dirty="0" err="1" smtClean="0"/>
              <a:t>npm</a:t>
            </a:r>
            <a:r>
              <a:rPr lang="pt-BR" dirty="0" smtClean="0"/>
              <a:t> start”</a:t>
            </a:r>
          </a:p>
          <a:p>
            <a:pPr marL="0" indent="0">
              <a:buNone/>
            </a:pPr>
            <a:r>
              <a:rPr lang="pt-BR" dirty="0" smtClean="0"/>
              <a:t> 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584" y="1740304"/>
            <a:ext cx="7734300" cy="1847850"/>
          </a:xfrm>
          <a:prstGeom prst="rect">
            <a:avLst/>
          </a:prstGeom>
        </p:spPr>
      </p:pic>
      <p:sp>
        <p:nvSpPr>
          <p:cNvPr id="4" name="Retângulo de cantos arredondados 3"/>
          <p:cNvSpPr/>
          <p:nvPr/>
        </p:nvSpPr>
        <p:spPr>
          <a:xfrm>
            <a:off x="8296102" y="1645920"/>
            <a:ext cx="989214" cy="482138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 para baixo 5"/>
          <p:cNvSpPr/>
          <p:nvPr/>
        </p:nvSpPr>
        <p:spPr>
          <a:xfrm>
            <a:off x="8219208" y="687272"/>
            <a:ext cx="1143001" cy="958648"/>
          </a:xfrm>
          <a:prstGeom prst="downArrow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2512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2700" y="3062287"/>
            <a:ext cx="7086600" cy="733425"/>
          </a:xfrm>
          <a:prstGeom prst="rect">
            <a:avLst/>
          </a:pr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1412" y="856211"/>
            <a:ext cx="10346777" cy="4934990"/>
          </a:xfrm>
        </p:spPr>
        <p:txBody>
          <a:bodyPr/>
          <a:lstStyle/>
          <a:p>
            <a:r>
              <a:rPr lang="pt-BR" dirty="0" smtClean="0"/>
              <a:t>Digite o comando: “</a:t>
            </a:r>
            <a:r>
              <a:rPr lang="pt-BR" dirty="0" err="1" smtClean="0"/>
              <a:t>Ctrl</a:t>
            </a:r>
            <a:r>
              <a:rPr lang="pt-BR" dirty="0" smtClean="0"/>
              <a:t> + c” para parar o servidor</a:t>
            </a:r>
          </a:p>
          <a:p>
            <a:r>
              <a:rPr lang="pt-BR" dirty="0" smtClean="0"/>
              <a:t>Digite “S” para confirmar</a:t>
            </a:r>
          </a:p>
          <a:p>
            <a:pPr marL="0" indent="0">
              <a:buNone/>
            </a:pPr>
            <a:r>
              <a:rPr lang="pt-BR" dirty="0" smtClean="0"/>
              <a:t> 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</p:txBody>
      </p:sp>
      <p:sp>
        <p:nvSpPr>
          <p:cNvPr id="4" name="Retângulo de cantos arredondados 3"/>
          <p:cNvSpPr/>
          <p:nvPr/>
        </p:nvSpPr>
        <p:spPr>
          <a:xfrm>
            <a:off x="6716685" y="3350029"/>
            <a:ext cx="390698" cy="278475"/>
          </a:xfrm>
          <a:prstGeom prst="round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 para baixo 5"/>
          <p:cNvSpPr/>
          <p:nvPr/>
        </p:nvSpPr>
        <p:spPr>
          <a:xfrm>
            <a:off x="6340533" y="2247510"/>
            <a:ext cx="1143001" cy="958648"/>
          </a:xfrm>
          <a:prstGeom prst="downArrow">
            <a:avLst/>
          </a:prstGeom>
          <a:noFill/>
          <a:ln w="28575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43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1412" y="856211"/>
            <a:ext cx="10346777" cy="2019993"/>
          </a:xfrm>
        </p:spPr>
        <p:txBody>
          <a:bodyPr>
            <a:normAutofit lnSpcReduction="10000"/>
          </a:bodyPr>
          <a:lstStyle/>
          <a:p>
            <a:r>
              <a:rPr lang="pt-BR" dirty="0" smtClean="0"/>
              <a:t>Após rodar novamente o “</a:t>
            </a:r>
            <a:r>
              <a:rPr lang="pt-BR" dirty="0" err="1" smtClean="0"/>
              <a:t>npm</a:t>
            </a:r>
            <a:r>
              <a:rPr lang="pt-BR" dirty="0" smtClean="0"/>
              <a:t> start” </a:t>
            </a:r>
          </a:p>
          <a:p>
            <a:r>
              <a:rPr lang="pt-BR" dirty="0" smtClean="0"/>
              <a:t>Digite no Browser Chrome (ou Firefox ou Edge) o endereço do nosso servidor local: localhost:3000</a:t>
            </a:r>
          </a:p>
          <a:p>
            <a:pPr marL="0" indent="0">
              <a:buNone/>
            </a:pPr>
            <a:r>
              <a:rPr lang="pt-BR" dirty="0" smtClean="0"/>
              <a:t> </a:t>
            </a:r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365" y="4204681"/>
            <a:ext cx="5591175" cy="257175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68" y="2738437"/>
            <a:ext cx="787717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11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1412" y="606830"/>
            <a:ext cx="9905999" cy="5184372"/>
          </a:xfrm>
        </p:spPr>
        <p:txBody>
          <a:bodyPr/>
          <a:lstStyle/>
          <a:p>
            <a:r>
              <a:rPr lang="pt-BR" dirty="0" smtClean="0"/>
              <a:t>Para salvar no nosso banco ao clicar no botão “</a:t>
            </a:r>
            <a:r>
              <a:rPr lang="pt-BR" dirty="0" err="1" smtClean="0"/>
              <a:t>submit</a:t>
            </a:r>
            <a:r>
              <a:rPr lang="pt-BR" dirty="0" smtClean="0"/>
              <a:t>” </a:t>
            </a:r>
            <a:r>
              <a:rPr lang="pt-BR" dirty="0" smtClean="0"/>
              <a:t>(post=</a:t>
            </a:r>
            <a:r>
              <a:rPr lang="pt-BR" dirty="0" err="1" smtClean="0"/>
              <a:t>create</a:t>
            </a:r>
            <a:r>
              <a:rPr lang="pt-BR" dirty="0" smtClean="0"/>
              <a:t>)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pt-BR" dirty="0" smtClean="0"/>
          </a:p>
          <a:p>
            <a:pPr marL="0" indent="0">
              <a:buNone/>
            </a:pPr>
            <a:endParaRPr lang="pt-BR" dirty="0" smtClean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136" y="4517624"/>
            <a:ext cx="4781550" cy="1866900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1245" y="1200152"/>
            <a:ext cx="6962775" cy="272415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3531" y="3543300"/>
            <a:ext cx="4295775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99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Read</a:t>
            </a:r>
            <a:r>
              <a:rPr lang="pt-BR" dirty="0" smtClean="0"/>
              <a:t> (ler) - </a:t>
            </a:r>
            <a:r>
              <a:rPr lang="pt-BR" dirty="0" err="1" smtClean="0"/>
              <a:t>get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1412" y="1873405"/>
            <a:ext cx="9905999" cy="3917796"/>
          </a:xfrm>
        </p:spPr>
        <p:txBody>
          <a:bodyPr/>
          <a:lstStyle/>
          <a:p>
            <a:r>
              <a:rPr lang="pt-BR" dirty="0" smtClean="0"/>
              <a:t>Podemos usar o </a:t>
            </a:r>
            <a:r>
              <a:rPr lang="pt-BR" dirty="0" err="1" smtClean="0"/>
              <a:t>find</a:t>
            </a:r>
            <a:r>
              <a:rPr lang="pt-BR" dirty="0" smtClean="0"/>
              <a:t>()</a:t>
            </a:r>
          </a:p>
          <a:p>
            <a:endParaRPr lang="pt-BR" dirty="0"/>
          </a:p>
          <a:p>
            <a:r>
              <a:rPr lang="pt-BR" dirty="0" smtClean="0"/>
              <a:t>Adicionamos o </a:t>
            </a:r>
            <a:r>
              <a:rPr lang="pt-BR" dirty="0" err="1" smtClean="0"/>
              <a:t>find</a:t>
            </a:r>
            <a:r>
              <a:rPr lang="pt-BR" dirty="0" smtClean="0"/>
              <a:t>() no post também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653" y="1869625"/>
            <a:ext cx="6002136" cy="120042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547" y="3571426"/>
            <a:ext cx="6962775" cy="272415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5"/>
          <a:srcRect t="25941"/>
          <a:stretch/>
        </p:blipFill>
        <p:spPr>
          <a:xfrm>
            <a:off x="4571653" y="5710614"/>
            <a:ext cx="7343775" cy="1163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17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Vamos criar outra </a:t>
            </a:r>
            <a:r>
              <a:rPr lang="pt-BR" dirty="0" err="1" smtClean="0"/>
              <a:t>view</a:t>
            </a:r>
            <a:r>
              <a:rPr lang="pt-BR" dirty="0"/>
              <a:t> </a:t>
            </a:r>
            <a:r>
              <a:rPr lang="pt-BR" dirty="0" smtClean="0"/>
              <a:t>para ler os dados (</a:t>
            </a:r>
            <a:r>
              <a:rPr lang="pt-BR" dirty="0" err="1" smtClean="0"/>
              <a:t>get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Dentro da pasta </a:t>
            </a:r>
            <a:r>
              <a:rPr lang="pt-BR" dirty="0" err="1" smtClean="0"/>
              <a:t>views</a:t>
            </a:r>
            <a:r>
              <a:rPr lang="pt-BR" dirty="0" smtClean="0"/>
              <a:t> crie o arquivo</a:t>
            </a:r>
          </a:p>
          <a:p>
            <a:pPr lvl="1"/>
            <a:r>
              <a:rPr lang="pt-BR" dirty="0" err="1" smtClean="0"/>
              <a:t>show.ejs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3184" y="3357213"/>
            <a:ext cx="3178679" cy="314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62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1412" y="981307"/>
            <a:ext cx="9905999" cy="4809894"/>
          </a:xfrm>
        </p:spPr>
        <p:txBody>
          <a:bodyPr/>
          <a:lstStyle/>
          <a:p>
            <a:r>
              <a:rPr lang="pt-BR" dirty="0" smtClean="0"/>
              <a:t>Na linha 18 do nosso </a:t>
            </a:r>
            <a:r>
              <a:rPr lang="pt-BR" dirty="0" err="1" smtClean="0"/>
              <a:t>html</a:t>
            </a:r>
            <a:r>
              <a:rPr lang="pt-BR" dirty="0" smtClean="0"/>
              <a:t> consta a variável </a:t>
            </a:r>
            <a:r>
              <a:rPr lang="pt-BR" dirty="0" err="1" smtClean="0"/>
              <a:t>crud</a:t>
            </a:r>
            <a:r>
              <a:rPr lang="pt-BR" dirty="0" smtClean="0"/>
              <a:t> com </a:t>
            </a:r>
            <a:r>
              <a:rPr lang="pt-BR" dirty="0" smtClean="0"/>
              <a:t>o método .</a:t>
            </a:r>
            <a:r>
              <a:rPr lang="pt-BR" dirty="0" err="1" smtClean="0"/>
              <a:t>forEach</a:t>
            </a:r>
            <a:r>
              <a:rPr lang="pt-BR" dirty="0" smtClean="0"/>
              <a:t>() para percorrer o conteúdo da nossa </a:t>
            </a:r>
            <a:r>
              <a:rPr lang="pt-BR" dirty="0" err="1" smtClean="0"/>
              <a:t>collection</a:t>
            </a:r>
            <a:r>
              <a:rPr lang="pt-BR" dirty="0" smtClean="0"/>
              <a:t> no nosso banco de dados.</a:t>
            </a:r>
          </a:p>
          <a:p>
            <a:r>
              <a:rPr lang="pt-BR" dirty="0" smtClean="0"/>
              <a:t>A </a:t>
            </a:r>
            <a:r>
              <a:rPr lang="pt-BR" dirty="0" err="1" smtClean="0"/>
              <a:t>function</a:t>
            </a:r>
            <a:r>
              <a:rPr lang="pt-BR" dirty="0" smtClean="0"/>
              <a:t>(</a:t>
            </a:r>
            <a:r>
              <a:rPr lang="pt-BR" dirty="0" err="1" smtClean="0"/>
              <a:t>details</a:t>
            </a:r>
            <a:r>
              <a:rPr lang="pt-BR" dirty="0" smtClean="0"/>
              <a:t>) na linha 20 </a:t>
            </a:r>
            <a:r>
              <a:rPr lang="pt-BR" dirty="0" smtClean="0"/>
              <a:t>a 25</a:t>
            </a:r>
            <a:r>
              <a:rPr lang="pt-BR" dirty="0" smtClean="0"/>
              <a:t> </a:t>
            </a:r>
            <a:r>
              <a:rPr lang="pt-BR" dirty="0" smtClean="0"/>
              <a:t>são para exibir o conteúdo que chamamos por meio do deitails.name e </a:t>
            </a:r>
            <a:r>
              <a:rPr lang="pt-BR" dirty="0" err="1" smtClean="0"/>
              <a:t>details.surname</a:t>
            </a:r>
            <a:r>
              <a:rPr lang="pt-BR" dirty="0" smtClean="0"/>
              <a:t>.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2696" y="3086013"/>
            <a:ext cx="613410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15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express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1412" y="1572322"/>
            <a:ext cx="9905999" cy="4218879"/>
          </a:xfrm>
        </p:spPr>
        <p:txBody>
          <a:bodyPr/>
          <a:lstStyle/>
          <a:p>
            <a:r>
              <a:rPr lang="pt-BR" dirty="0" err="1" smtClean="0"/>
              <a:t>npm</a:t>
            </a:r>
            <a:r>
              <a:rPr lang="pt-BR" dirty="0" smtClean="0"/>
              <a:t> </a:t>
            </a:r>
            <a:r>
              <a:rPr lang="pt-BR" dirty="0" err="1" smtClean="0"/>
              <a:t>install</a:t>
            </a:r>
            <a:r>
              <a:rPr lang="pt-BR" dirty="0" smtClean="0"/>
              <a:t> </a:t>
            </a:r>
            <a:r>
              <a:rPr lang="pt-BR" dirty="0" err="1" smtClean="0"/>
              <a:t>express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8613" y="2152651"/>
            <a:ext cx="7934325" cy="176212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8613" y="4048244"/>
            <a:ext cx="2533650" cy="187642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6824" y="2802056"/>
            <a:ext cx="3873190" cy="349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8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1412" y="981307"/>
            <a:ext cx="9905999" cy="4809894"/>
          </a:xfrm>
        </p:spPr>
        <p:txBody>
          <a:bodyPr/>
          <a:lstStyle/>
          <a:p>
            <a:r>
              <a:rPr lang="pt-BR" dirty="0" smtClean="0"/>
              <a:t>Precisamos adicionar essa nova </a:t>
            </a:r>
            <a:r>
              <a:rPr lang="pt-BR" dirty="0" err="1" smtClean="0"/>
              <a:t>views</a:t>
            </a:r>
            <a:r>
              <a:rPr lang="pt-BR" dirty="0" smtClean="0"/>
              <a:t> </a:t>
            </a:r>
            <a:r>
              <a:rPr lang="pt-BR" dirty="0" err="1" smtClean="0"/>
              <a:t>show.ejs</a:t>
            </a:r>
            <a:r>
              <a:rPr lang="pt-BR" dirty="0" smtClean="0"/>
              <a:t> ao nosso server.js com o banco</a:t>
            </a:r>
          </a:p>
          <a:p>
            <a:r>
              <a:rPr lang="pt-BR" dirty="0" smtClean="0"/>
              <a:t>Colocar no </a:t>
            </a:r>
            <a:r>
              <a:rPr lang="pt-BR" dirty="0"/>
              <a:t>nosso browser: http://localhost:3000/show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1949" y="2436889"/>
            <a:ext cx="3067050" cy="277177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874" y="2436889"/>
            <a:ext cx="6438900" cy="3190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632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Update (atualização) – </a:t>
            </a:r>
            <a:r>
              <a:rPr lang="pt-BR" dirty="0" err="1" smtClean="0"/>
              <a:t>crud</a:t>
            </a:r>
            <a:r>
              <a:rPr lang="pt-BR" dirty="0" smtClean="0"/>
              <a:t> (</a:t>
            </a:r>
            <a:r>
              <a:rPr lang="pt-BR" dirty="0" err="1" smtClean="0"/>
              <a:t>express</a:t>
            </a:r>
            <a:r>
              <a:rPr lang="pt-BR" dirty="0" smtClean="0"/>
              <a:t>)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1376" y="1628077"/>
            <a:ext cx="11167604" cy="4809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5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1412" y="869795"/>
            <a:ext cx="9905999" cy="4921406"/>
          </a:xfrm>
        </p:spPr>
        <p:txBody>
          <a:bodyPr/>
          <a:lstStyle/>
          <a:p>
            <a:r>
              <a:rPr lang="pt-BR" dirty="0" smtClean="0"/>
              <a:t>Criamos o editar, deletar e o botão novo nossa </a:t>
            </a:r>
            <a:r>
              <a:rPr lang="pt-BR" dirty="0" err="1" smtClean="0"/>
              <a:t>view</a:t>
            </a:r>
            <a:r>
              <a:rPr lang="pt-BR" dirty="0" smtClean="0"/>
              <a:t> </a:t>
            </a:r>
            <a:r>
              <a:rPr lang="pt-BR" dirty="0" err="1" smtClean="0"/>
              <a:t>show.ejs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7875" y="1613094"/>
            <a:ext cx="4983665" cy="393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9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1412" y="613317"/>
            <a:ext cx="9905999" cy="5177884"/>
          </a:xfrm>
        </p:spPr>
        <p:txBody>
          <a:bodyPr/>
          <a:lstStyle/>
          <a:p>
            <a:r>
              <a:rPr lang="pt-BR" dirty="0" smtClean="0"/>
              <a:t>Indicando as rotas para editar na nossa </a:t>
            </a:r>
            <a:r>
              <a:rPr lang="pt-BR" dirty="0" err="1" smtClean="0"/>
              <a:t>view</a:t>
            </a:r>
            <a:r>
              <a:rPr lang="pt-BR" dirty="0" smtClean="0"/>
              <a:t> </a:t>
            </a:r>
            <a:r>
              <a:rPr lang="pt-BR" dirty="0" err="1" smtClean="0"/>
              <a:t>edit.ejs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9815" y="1142126"/>
            <a:ext cx="7588984" cy="547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84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1412" y="613317"/>
            <a:ext cx="9905999" cy="5177884"/>
          </a:xfrm>
        </p:spPr>
        <p:txBody>
          <a:bodyPr/>
          <a:lstStyle/>
          <a:p>
            <a:r>
              <a:rPr lang="pt-BR" dirty="0" smtClean="0"/>
              <a:t>Criando dentro da nossa pasta </a:t>
            </a:r>
            <a:r>
              <a:rPr lang="pt-BR" dirty="0" err="1" smtClean="0"/>
              <a:t>views</a:t>
            </a:r>
            <a:r>
              <a:rPr lang="pt-BR" dirty="0" smtClean="0"/>
              <a:t> o </a:t>
            </a:r>
            <a:r>
              <a:rPr lang="pt-BR" dirty="0" err="1" smtClean="0"/>
              <a:t>edit.ejs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6674" y="1317924"/>
            <a:ext cx="7997980" cy="530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077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1412" y="613317"/>
            <a:ext cx="9905999" cy="5177884"/>
          </a:xfrm>
        </p:spPr>
        <p:txBody>
          <a:bodyPr/>
          <a:lstStyle/>
          <a:p>
            <a:r>
              <a:rPr lang="pt-BR" dirty="0" smtClean="0"/>
              <a:t>Acessando a nossa tela Editar e realizando a edição	</a:t>
            </a:r>
            <a:endParaRPr lang="pt-BR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1412" y="1676865"/>
            <a:ext cx="3371850" cy="240030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5015" y="1676865"/>
            <a:ext cx="4752975" cy="2409825"/>
          </a:xfrm>
          <a:prstGeom prst="rect">
            <a:avLst/>
          </a:prstGeom>
        </p:spPr>
      </p:pic>
      <p:cxnSp>
        <p:nvCxnSpPr>
          <p:cNvPr id="7" name="Conector de seta reta 6"/>
          <p:cNvCxnSpPr/>
          <p:nvPr/>
        </p:nvCxnSpPr>
        <p:spPr>
          <a:xfrm flipV="1">
            <a:off x="3062597" y="2207941"/>
            <a:ext cx="4709803" cy="1204333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412" y="4628919"/>
            <a:ext cx="4200525" cy="2019300"/>
          </a:xfrm>
          <a:prstGeom prst="rect">
            <a:avLst/>
          </a:prstGeom>
        </p:spPr>
      </p:pic>
      <p:cxnSp>
        <p:nvCxnSpPr>
          <p:cNvPr id="12" name="Conector de seta reta 11"/>
          <p:cNvCxnSpPr/>
          <p:nvPr/>
        </p:nvCxnSpPr>
        <p:spPr>
          <a:xfrm flipH="1">
            <a:off x="3479180" y="3122341"/>
            <a:ext cx="4962293" cy="278780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4625" y="4241764"/>
            <a:ext cx="3724275" cy="2457450"/>
          </a:xfrm>
          <a:prstGeom prst="rect">
            <a:avLst/>
          </a:prstGeom>
        </p:spPr>
      </p:pic>
      <p:cxnSp>
        <p:nvCxnSpPr>
          <p:cNvPr id="15" name="Conector de seta reta 14"/>
          <p:cNvCxnSpPr/>
          <p:nvPr/>
        </p:nvCxnSpPr>
        <p:spPr>
          <a:xfrm flipV="1">
            <a:off x="2062976" y="5910146"/>
            <a:ext cx="5319131" cy="412131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2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1412" y="613317"/>
            <a:ext cx="9905999" cy="5177884"/>
          </a:xfrm>
        </p:spPr>
        <p:txBody>
          <a:bodyPr/>
          <a:lstStyle/>
          <a:p>
            <a:r>
              <a:rPr lang="pt-BR" dirty="0" smtClean="0"/>
              <a:t>Visualizando em nosso banco o nosso registro foi alterado com sucesso.</a:t>
            </a:r>
            <a:endParaRPr lang="pt-BR" dirty="0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8379" y="1548392"/>
            <a:ext cx="3724275" cy="245745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169" y="1361725"/>
            <a:ext cx="6482828" cy="4938714"/>
          </a:xfrm>
          <a:prstGeom prst="rect">
            <a:avLst/>
          </a:prstGeom>
        </p:spPr>
      </p:pic>
      <p:cxnSp>
        <p:nvCxnSpPr>
          <p:cNvPr id="8" name="Conector de seta reta 7"/>
          <p:cNvCxnSpPr/>
          <p:nvPr/>
        </p:nvCxnSpPr>
        <p:spPr>
          <a:xfrm flipH="1">
            <a:off x="2865863" y="3202259"/>
            <a:ext cx="5776332" cy="159276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0059" y="4861189"/>
            <a:ext cx="7366774" cy="159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45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Delete (deletar) – </a:t>
            </a:r>
            <a:r>
              <a:rPr lang="pt-BR" dirty="0" err="1" smtClean="0"/>
              <a:t>crud</a:t>
            </a:r>
            <a:r>
              <a:rPr lang="pt-BR" dirty="0" smtClean="0"/>
              <a:t> (</a:t>
            </a:r>
            <a:r>
              <a:rPr lang="pt-BR" dirty="0" err="1" smtClean="0"/>
              <a:t>express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1412" y="1895707"/>
            <a:ext cx="9905999" cy="3895494"/>
          </a:xfrm>
        </p:spPr>
        <p:txBody>
          <a:bodyPr/>
          <a:lstStyle/>
          <a:p>
            <a:r>
              <a:rPr lang="pt-BR" dirty="0" smtClean="0"/>
              <a:t>No nosso server.js vamos adicionar a rota para deletar com o tratamento para o nosso delete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0088" y="2906636"/>
            <a:ext cx="10236455" cy="3003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014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41412" y="591015"/>
            <a:ext cx="9905999" cy="5200186"/>
          </a:xfrm>
        </p:spPr>
        <p:txBody>
          <a:bodyPr/>
          <a:lstStyle/>
          <a:p>
            <a:r>
              <a:rPr lang="pt-BR" dirty="0" smtClean="0"/>
              <a:t>Vamos clicar na opção “Deletar” e vai deletar do nosso banco o registro.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60" y="1073983"/>
            <a:ext cx="3427182" cy="271927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9173" y="1073983"/>
            <a:ext cx="3042077" cy="258751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5"/>
          <a:srcRect r="26143"/>
          <a:stretch/>
        </p:blipFill>
        <p:spPr>
          <a:xfrm>
            <a:off x="6067560" y="3964359"/>
            <a:ext cx="5262079" cy="222885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6"/>
          <a:srcRect l="3757" t="-7488" r="-3757" b="7394"/>
          <a:stretch/>
        </p:blipFill>
        <p:spPr>
          <a:xfrm>
            <a:off x="428760" y="3611802"/>
            <a:ext cx="5638800" cy="3279652"/>
          </a:xfrm>
          <a:prstGeom prst="rect">
            <a:avLst/>
          </a:prstGeom>
        </p:spPr>
      </p:pic>
      <p:cxnSp>
        <p:nvCxnSpPr>
          <p:cNvPr id="9" name="Conector de seta reta 8"/>
          <p:cNvCxnSpPr/>
          <p:nvPr/>
        </p:nvCxnSpPr>
        <p:spPr>
          <a:xfrm flipV="1">
            <a:off x="3248160" y="2977376"/>
            <a:ext cx="2011013" cy="6690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e seta reta 10"/>
          <p:cNvCxnSpPr/>
          <p:nvPr/>
        </p:nvCxnSpPr>
        <p:spPr>
          <a:xfrm flipH="1">
            <a:off x="2142351" y="3336865"/>
            <a:ext cx="3116822" cy="2350257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689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Instalando apenas o </a:t>
            </a:r>
            <a:r>
              <a:rPr lang="pt-BR" dirty="0" err="1" smtClean="0"/>
              <a:t>Mongodb</a:t>
            </a:r>
            <a:r>
              <a:rPr lang="pt-BR" dirty="0" smtClean="0"/>
              <a:t> </a:t>
            </a:r>
            <a:r>
              <a:rPr lang="pt-BR" dirty="0" err="1" smtClean="0"/>
              <a:t>compass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1141412" y="2097088"/>
            <a:ext cx="9905999" cy="3694113"/>
          </a:xfrm>
        </p:spPr>
        <p:txBody>
          <a:bodyPr/>
          <a:lstStyle/>
          <a:p>
            <a:r>
              <a:rPr lang="pt-BR" dirty="0" smtClean="0"/>
              <a:t>Baixe e instale o </a:t>
            </a:r>
            <a:r>
              <a:rPr lang="pt-BR" dirty="0" err="1" smtClean="0"/>
              <a:t>MongoDB</a:t>
            </a:r>
            <a:r>
              <a:rPr lang="pt-BR" dirty="0" smtClean="0"/>
              <a:t> </a:t>
            </a:r>
            <a:r>
              <a:rPr lang="pt-BR" dirty="0" err="1" smtClean="0"/>
              <a:t>Compass</a:t>
            </a:r>
            <a:r>
              <a:rPr lang="pt-BR" dirty="0" smtClean="0"/>
              <a:t> (</a:t>
            </a:r>
            <a:r>
              <a:rPr lang="pt-BR" dirty="0" err="1" smtClean="0"/>
              <a:t>msi</a:t>
            </a:r>
            <a:r>
              <a:rPr lang="pt-BR" dirty="0" smtClean="0"/>
              <a:t>) a opção </a:t>
            </a:r>
            <a:r>
              <a:rPr lang="pt-BR" dirty="0" err="1" smtClean="0"/>
              <a:t>Community</a:t>
            </a:r>
            <a:r>
              <a:rPr lang="pt-BR" dirty="0" smtClean="0"/>
              <a:t> Server</a:t>
            </a:r>
          </a:p>
          <a:p>
            <a:pPr lvl="1"/>
            <a:r>
              <a:rPr lang="pt-BR" dirty="0"/>
              <a:t>mongodb.com/</a:t>
            </a:r>
            <a:r>
              <a:rPr lang="pt-BR" dirty="0" err="1"/>
              <a:t>pt-br</a:t>
            </a:r>
            <a:r>
              <a:rPr lang="pt-BR" dirty="0"/>
              <a:t>/</a:t>
            </a:r>
            <a:r>
              <a:rPr lang="pt-BR" dirty="0" err="1"/>
              <a:t>products</a:t>
            </a:r>
            <a:r>
              <a:rPr lang="pt-BR" dirty="0"/>
              <a:t>/</a:t>
            </a:r>
            <a:r>
              <a:rPr lang="pt-BR" dirty="0" err="1"/>
              <a:t>compass</a:t>
            </a:r>
            <a:endParaRPr lang="pt-BR" dirty="0"/>
          </a:p>
          <a:p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4146" y="3056582"/>
            <a:ext cx="7423265" cy="366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056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 server.js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9660" y="2505404"/>
            <a:ext cx="7810500" cy="184785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046" y="4445620"/>
            <a:ext cx="6905625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224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Abrindo o </a:t>
            </a:r>
            <a:r>
              <a:rPr lang="pt-BR" dirty="0" err="1" smtClean="0"/>
              <a:t>compass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503" y="1706881"/>
            <a:ext cx="9008908" cy="506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03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Adicionando o nosso banco do atlas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Conectando o nosso cluster 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2839" y="3114846"/>
            <a:ext cx="7315585" cy="3020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44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Usando o </a:t>
            </a:r>
            <a:r>
              <a:rPr lang="pt-BR" dirty="0" err="1" smtClean="0"/>
              <a:t>compass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 podemos usar o </a:t>
            </a:r>
            <a:r>
              <a:rPr lang="pt-BR" dirty="0" err="1" smtClean="0"/>
              <a:t>Compass</a:t>
            </a:r>
            <a:r>
              <a:rPr lang="pt-BR" dirty="0" smtClean="0"/>
              <a:t> agora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479" y="2934202"/>
            <a:ext cx="8099502" cy="357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709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Criando </a:t>
            </a:r>
            <a:r>
              <a:rPr lang="pt-BR" dirty="0" err="1" smtClean="0"/>
              <a:t>database</a:t>
            </a:r>
            <a:r>
              <a:rPr lang="pt-BR" dirty="0" smtClean="0"/>
              <a:t> com </a:t>
            </a:r>
            <a:r>
              <a:rPr lang="pt-BR" dirty="0" err="1" smtClean="0"/>
              <a:t>compass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Clique no botão ‘</a:t>
            </a:r>
            <a:r>
              <a:rPr lang="pt-BR" dirty="0" err="1" smtClean="0"/>
              <a:t>Create</a:t>
            </a:r>
            <a:r>
              <a:rPr lang="pt-BR" dirty="0" smtClean="0"/>
              <a:t> </a:t>
            </a:r>
            <a:r>
              <a:rPr lang="pt-BR" dirty="0" err="1" smtClean="0"/>
              <a:t>Database</a:t>
            </a:r>
            <a:r>
              <a:rPr lang="pt-BR" dirty="0" smtClean="0"/>
              <a:t>” 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2479" y="2934202"/>
            <a:ext cx="8099502" cy="357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09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Criando </a:t>
            </a:r>
            <a:r>
              <a:rPr lang="pt-BR" dirty="0" err="1" smtClean="0"/>
              <a:t>database</a:t>
            </a:r>
            <a:r>
              <a:rPr lang="pt-BR" dirty="0" smtClean="0"/>
              <a:t> e </a:t>
            </a:r>
            <a:r>
              <a:rPr lang="pt-BR" dirty="0" err="1" smtClean="0"/>
              <a:t>collection</a:t>
            </a:r>
            <a:r>
              <a:rPr lang="pt-BR" dirty="0" smtClean="0"/>
              <a:t> com </a:t>
            </a:r>
            <a:r>
              <a:rPr lang="pt-BR" dirty="0" err="1" smtClean="0"/>
              <a:t>compass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Dê o nome ao seu banco de dados e</a:t>
            </a:r>
          </a:p>
          <a:p>
            <a:pPr marL="0" indent="0">
              <a:buNone/>
            </a:pPr>
            <a:r>
              <a:rPr lang="pt-BR" dirty="0" err="1" smtClean="0"/>
              <a:t>Collection</a:t>
            </a:r>
            <a:endParaRPr lang="pt-BR" dirty="0" smtClean="0"/>
          </a:p>
          <a:p>
            <a:r>
              <a:rPr lang="pt-BR" dirty="0" smtClean="0"/>
              <a:t>Clique no botão “</a:t>
            </a:r>
            <a:r>
              <a:rPr lang="pt-BR" dirty="0" err="1" smtClean="0"/>
              <a:t>Create</a:t>
            </a:r>
            <a:r>
              <a:rPr lang="pt-BR" dirty="0" smtClean="0"/>
              <a:t> </a:t>
            </a:r>
            <a:r>
              <a:rPr lang="pt-BR" dirty="0" err="1" smtClean="0"/>
              <a:t>DataBase</a:t>
            </a:r>
            <a:r>
              <a:rPr lang="pt-BR" dirty="0" smtClean="0"/>
              <a:t>”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365" y="1569631"/>
            <a:ext cx="569595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7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Criando </a:t>
            </a:r>
            <a:r>
              <a:rPr lang="pt-BR" dirty="0" err="1" smtClean="0"/>
              <a:t>database</a:t>
            </a:r>
            <a:r>
              <a:rPr lang="pt-BR" dirty="0" smtClean="0"/>
              <a:t> com </a:t>
            </a:r>
            <a:r>
              <a:rPr lang="pt-BR" dirty="0" err="1" smtClean="0"/>
              <a:t>compass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Visualize a criação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980" y="2646016"/>
            <a:ext cx="11154007" cy="386792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831" y="4020344"/>
            <a:ext cx="6419850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494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Perguntas?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Se não há... Chegamos ao Fim.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77652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MONGOOSE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O que é e como usar a API.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83822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370" y="0"/>
            <a:ext cx="77952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14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87" y="661987"/>
            <a:ext cx="10334625" cy="553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99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Implementando nosso server.js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42857" y="1843538"/>
            <a:ext cx="8772525" cy="3598704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04894" y="5554120"/>
            <a:ext cx="6648450" cy="92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12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647700"/>
            <a:ext cx="1034415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28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1119187"/>
            <a:ext cx="1031557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62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666750"/>
            <a:ext cx="101346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10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Revise os importantes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>
                <a:hlinkClick r:id="rId2"/>
              </a:rPr>
              <a:t>https://</a:t>
            </a:r>
            <a:r>
              <a:rPr lang="pt-BR" dirty="0" smtClean="0">
                <a:hlinkClick r:id="rId2"/>
              </a:rPr>
              <a:t>mongoosejs.com/docs/guide.html</a:t>
            </a:r>
            <a:r>
              <a:rPr lang="pt-BR" dirty="0" smtClean="0"/>
              <a:t> (</a:t>
            </a:r>
            <a:r>
              <a:rPr lang="pt-BR" dirty="0" err="1" smtClean="0"/>
              <a:t>Schemas</a:t>
            </a:r>
            <a:r>
              <a:rPr lang="pt-BR" dirty="0" smtClean="0"/>
              <a:t>)</a:t>
            </a:r>
          </a:p>
          <a:p>
            <a:r>
              <a:rPr lang="pt-BR" dirty="0">
                <a:hlinkClick r:id="rId3"/>
              </a:rPr>
              <a:t>https://</a:t>
            </a:r>
            <a:r>
              <a:rPr lang="pt-BR" dirty="0" smtClean="0">
                <a:hlinkClick r:id="rId3"/>
              </a:rPr>
              <a:t>mongoosejs.com/docs/connections.html</a:t>
            </a:r>
            <a:r>
              <a:rPr lang="pt-BR" dirty="0" smtClean="0"/>
              <a:t> (conexões)</a:t>
            </a:r>
          </a:p>
          <a:p>
            <a:r>
              <a:rPr lang="pt-BR" dirty="0">
                <a:hlinkClick r:id="rId4"/>
              </a:rPr>
              <a:t>https://</a:t>
            </a:r>
            <a:r>
              <a:rPr lang="pt-BR" dirty="0" smtClean="0">
                <a:hlinkClick r:id="rId4"/>
              </a:rPr>
              <a:t>mongoosejs.com/docs/models.html</a:t>
            </a:r>
            <a:r>
              <a:rPr lang="pt-BR" dirty="0" smtClean="0"/>
              <a:t> (</a:t>
            </a:r>
            <a:r>
              <a:rPr lang="pt-BR" dirty="0" err="1" smtClean="0"/>
              <a:t>Models</a:t>
            </a:r>
            <a:r>
              <a:rPr lang="pt-BR" dirty="0" smtClean="0"/>
              <a:t>)</a:t>
            </a:r>
          </a:p>
          <a:p>
            <a:r>
              <a:rPr lang="pt-BR" dirty="0">
                <a:hlinkClick r:id="rId5"/>
              </a:rPr>
              <a:t>https://</a:t>
            </a:r>
            <a:r>
              <a:rPr lang="pt-BR" dirty="0" smtClean="0">
                <a:hlinkClick r:id="rId5"/>
              </a:rPr>
              <a:t>mongoosejs.com/docs/documents.html</a:t>
            </a:r>
            <a:r>
              <a:rPr lang="pt-BR" dirty="0" smtClean="0"/>
              <a:t> (</a:t>
            </a:r>
            <a:r>
              <a:rPr lang="pt-BR" dirty="0" err="1" smtClean="0"/>
              <a:t>Documents</a:t>
            </a:r>
            <a:r>
              <a:rPr lang="pt-BR" dirty="0" smtClean="0"/>
              <a:t>)</a:t>
            </a:r>
          </a:p>
          <a:p>
            <a:r>
              <a:rPr lang="pt-BR" dirty="0">
                <a:hlinkClick r:id="rId6"/>
              </a:rPr>
              <a:t>https://</a:t>
            </a:r>
            <a:r>
              <a:rPr lang="pt-BR" dirty="0" smtClean="0">
                <a:hlinkClick r:id="rId6"/>
              </a:rPr>
              <a:t>mongoosejs.com/docs/queries.html</a:t>
            </a:r>
            <a:r>
              <a:rPr lang="pt-BR" dirty="0" smtClean="0"/>
              <a:t> (Queries)</a:t>
            </a:r>
          </a:p>
          <a:p>
            <a:r>
              <a:rPr lang="pt-BR" dirty="0">
                <a:hlinkClick r:id="rId7"/>
              </a:rPr>
              <a:t>https://</a:t>
            </a:r>
            <a:r>
              <a:rPr lang="pt-BR" dirty="0" smtClean="0">
                <a:hlinkClick r:id="rId7"/>
              </a:rPr>
              <a:t>mongoosejs.com/docs/validation.html</a:t>
            </a:r>
            <a:r>
              <a:rPr lang="pt-BR" dirty="0" smtClean="0"/>
              <a:t> (</a:t>
            </a:r>
            <a:r>
              <a:rPr lang="pt-BR" dirty="0" err="1" smtClean="0"/>
              <a:t>Validation</a:t>
            </a:r>
            <a:r>
              <a:rPr lang="pt-BR" dirty="0" smtClean="0"/>
              <a:t>)</a:t>
            </a:r>
          </a:p>
          <a:p>
            <a:r>
              <a:rPr lang="pt-BR" dirty="0">
                <a:hlinkClick r:id="rId8"/>
              </a:rPr>
              <a:t>https://</a:t>
            </a:r>
            <a:r>
              <a:rPr lang="pt-BR" dirty="0" smtClean="0">
                <a:hlinkClick r:id="rId8"/>
              </a:rPr>
              <a:t>mongoosejs.com/docs/middleware.html</a:t>
            </a:r>
            <a:r>
              <a:rPr lang="pt-BR" dirty="0" smtClean="0"/>
              <a:t> (Middleware)</a:t>
            </a:r>
          </a:p>
          <a:p>
            <a:r>
              <a:rPr lang="pt-BR" dirty="0">
                <a:hlinkClick r:id="rId9"/>
              </a:rPr>
              <a:t>https://</a:t>
            </a:r>
            <a:r>
              <a:rPr lang="pt-BR" dirty="0" smtClean="0">
                <a:hlinkClick r:id="rId9"/>
              </a:rPr>
              <a:t>mongoosejs.com/docs/populate.html</a:t>
            </a:r>
            <a:r>
              <a:rPr lang="pt-BR" dirty="0" smtClean="0"/>
              <a:t> (</a:t>
            </a:r>
            <a:r>
              <a:rPr lang="pt-BR" dirty="0" err="1" smtClean="0"/>
              <a:t>Populate</a:t>
            </a:r>
            <a:r>
              <a:rPr lang="pt-BR" dirty="0" smtClean="0"/>
              <a:t>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6215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2B5F27"/>
      </a:dk2>
      <a:lt2>
        <a:srgbClr val="D8FC68"/>
      </a:lt2>
      <a:accent1>
        <a:srgbClr val="DDC855"/>
      </a:accent1>
      <a:accent2>
        <a:srgbClr val="FCA03D"/>
      </a:accent2>
      <a:accent3>
        <a:srgbClr val="E36439"/>
      </a:accent3>
      <a:accent4>
        <a:srgbClr val="C2935B"/>
      </a:accent4>
      <a:accent5>
        <a:srgbClr val="88C25C"/>
      </a:accent5>
      <a:accent6>
        <a:srgbClr val="BFCC86"/>
      </a:accent6>
      <a:hlink>
        <a:srgbClr val="FFCE23"/>
      </a:hlink>
      <a:folHlink>
        <a:srgbClr val="FDEB86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88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82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97ECCC31-8429-4523-BE8D-8F09B7A4D46D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29638</TotalTime>
  <Words>2735</Words>
  <Application>Microsoft Office PowerPoint</Application>
  <PresentationFormat>Widescreen</PresentationFormat>
  <Paragraphs>463</Paragraphs>
  <Slides>93</Slides>
  <Notes>64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93</vt:i4>
      </vt:variant>
    </vt:vector>
  </HeadingPairs>
  <TitlesOfParts>
    <vt:vector size="98" baseType="lpstr">
      <vt:lpstr>Arial</vt:lpstr>
      <vt:lpstr>Calibri</vt:lpstr>
      <vt:lpstr>Trebuchet MS</vt:lpstr>
      <vt:lpstr>Tw Cen MT</vt:lpstr>
      <vt:lpstr>Circuito</vt:lpstr>
      <vt:lpstr>Mongodb com nodejs e express e ejs</vt:lpstr>
      <vt:lpstr>Instalação</vt:lpstr>
      <vt:lpstr>Criando um novo projeto</vt:lpstr>
      <vt:lpstr>Npm init</vt:lpstr>
      <vt:lpstr>Package.json após o comando npm init</vt:lpstr>
      <vt:lpstr>Erro ao tentar usar o comando node sem ter o modules </vt:lpstr>
      <vt:lpstr>express</vt:lpstr>
      <vt:lpstr>exemplo server.js</vt:lpstr>
      <vt:lpstr>Implementando nosso server.js</vt:lpstr>
      <vt:lpstr>Testando o nosso Localhost:3000</vt:lpstr>
      <vt:lpstr>CRUD</vt:lpstr>
      <vt:lpstr>Read (ler) – get (express)</vt:lpstr>
      <vt:lpstr>Criando um visual simples no nosso projeto</vt:lpstr>
      <vt:lpstr>Configurando o nosso ejs</vt:lpstr>
      <vt:lpstr>Criando o nosso index.ejs (view)</vt:lpstr>
      <vt:lpstr>Configurando o nosso ejs para renderizar no nosso browser</vt:lpstr>
      <vt:lpstr>Abrindo o nosso localhost:3000</vt:lpstr>
      <vt:lpstr>Instalando o nodemon</vt:lpstr>
      <vt:lpstr>Apresentação do PowerPoint</vt:lpstr>
      <vt:lpstr>Usando o nodemon</vt:lpstr>
      <vt:lpstr>Rodando o nodemon</vt:lpstr>
      <vt:lpstr>Create (criar) – post - ejS</vt:lpstr>
      <vt:lpstr>Create (criar) – post – server.js</vt:lpstr>
      <vt:lpstr>Testando o post</vt:lpstr>
      <vt:lpstr>express.urlencoded([options])</vt:lpstr>
      <vt:lpstr>Configurando o req.body</vt:lpstr>
      <vt:lpstr>Testando novamente o nosso post com o express.urlencoded</vt:lpstr>
      <vt:lpstr>Adicionando os dados no banco mongodb</vt:lpstr>
      <vt:lpstr>Mongodb localhost (ACESSANDO Mongodb por meio da nossa máquina)</vt:lpstr>
      <vt:lpstr>Apresentação do PowerPoint</vt:lpstr>
      <vt:lpstr>Apresentação do PowerPoint</vt:lpstr>
      <vt:lpstr>Apresentação do PowerPoint</vt:lpstr>
      <vt:lpstr>Apresentação do PowerPoint</vt:lpstr>
      <vt:lpstr>Acessando o mongodb em nossa máquina</vt:lpstr>
      <vt:lpstr>Apresentação do PowerPoint</vt:lpstr>
      <vt:lpstr>Apresentação do PowerPoint</vt:lpstr>
      <vt:lpstr>Apresentação do PowerPoint</vt:lpstr>
      <vt:lpstr>Criando um banco pelo cloud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Para adicionar ao nosso nodejs – parte2</vt:lpstr>
      <vt:lpstr>Apresentação do PowerPoint</vt:lpstr>
      <vt:lpstr>Apresentação do PowerPoint</vt:lpstr>
      <vt:lpstr>Apresentação do PowerPoint</vt:lpstr>
      <vt:lpstr>Conectando a nossa aplicação nodejs no vs code</vt:lpstr>
      <vt:lpstr>Para adicionar ao nosso nodejs – parte3 crud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Read (ler) - get</vt:lpstr>
      <vt:lpstr>Vamos criar outra view para ler os dados (get)</vt:lpstr>
      <vt:lpstr>Apresentação do PowerPoint</vt:lpstr>
      <vt:lpstr>Apresentação do PowerPoint</vt:lpstr>
      <vt:lpstr>Update (atualização) – crud (express)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Delete (deletar) – crud (express)</vt:lpstr>
      <vt:lpstr>Apresentação do PowerPoint</vt:lpstr>
      <vt:lpstr>Instalando apenas o Mongodb compass</vt:lpstr>
      <vt:lpstr>Abrindo o compass</vt:lpstr>
      <vt:lpstr>Adicionando o nosso banco do atlas</vt:lpstr>
      <vt:lpstr>Usando o compass</vt:lpstr>
      <vt:lpstr>Criando database com compass</vt:lpstr>
      <vt:lpstr>Criando database e collection com compass</vt:lpstr>
      <vt:lpstr>Criando database com compass</vt:lpstr>
      <vt:lpstr>Perguntas?</vt:lpstr>
      <vt:lpstr>MONGOOSE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Revise os importantes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Mongodb com nodejs</dc:title>
  <dc:creator>Luana CristinaCroft</dc:creator>
  <cp:lastModifiedBy>Luana CristinaCroft</cp:lastModifiedBy>
  <cp:revision>131</cp:revision>
  <dcterms:created xsi:type="dcterms:W3CDTF">2021-10-06T01:57:56Z</dcterms:created>
  <dcterms:modified xsi:type="dcterms:W3CDTF">2021-12-12T07:40:21Z</dcterms:modified>
</cp:coreProperties>
</file>